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81" r:id="rId7"/>
    <p:sldId id="266" r:id="rId8"/>
    <p:sldId id="284" r:id="rId9"/>
    <p:sldId id="257" r:id="rId10"/>
    <p:sldId id="282" r:id="rId11"/>
    <p:sldId id="283" r:id="rId12"/>
    <p:sldId id="276" r:id="rId13"/>
    <p:sldId id="278" r:id="rId14"/>
    <p:sldId id="287" r:id="rId15"/>
    <p:sldId id="285" r:id="rId16"/>
    <p:sldId id="286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94B1"/>
    <a:srgbClr val="406E83"/>
    <a:srgbClr val="406E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K:\AIE_2017\01h_Convegni_TDL\20_04_UELCI_Presentazione\Grafici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K:\AIE_2017\01h_Convegni_TDL\20_04_UELCI_Presentazione\Grafici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K:\AIE_2017\01h_Convegni_TDL\20_04_UELCI_Presentazione\Grafici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K:\AIE_2017\01h_Convegni_TDL\20_04_UELCI_Presentazione\Grafici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K:\AIE_2017\01h_Convegni_TDL\20_04_UELCI_Presentazione\Grafici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K:\AIE_2017\01h_Convegni_TDL\20_04_UELCI_Presentazione\Grafici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K:\AIE_2017\01h_Convegni_TDL\20_04_UELCI_Presentazione\Grafici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K:\AIE_2017\01h_Convegni_TDL\20_04_UELCI_Presentazione\Grafic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K:\AIE_2017\01h_Convegni_TDL\20_04_UELCI_Presentazione\Grafic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L:\AIE_2015\08_UELCI\Presentazione_Torino\Presentazione_Torino_Grafici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L:\AIE_2015\08_UELCI\Presentazione_Torino\Presentazione_Torino_Grafici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K:\AIE_2017\01h_Convegni_TDL\20_04_UELCI_Presentazione\Grafici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K:\AIE_2017\01h_Convegni_TDL\20_04_UELCI_Presentazione\Grafic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dPt>
            <c:idx val="0"/>
            <c:explosion val="17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bg1">
                  <a:lumMod val="75000"/>
                </a:schemeClr>
              </a:solidFill>
            </c:spPr>
          </c:dPt>
          <c:dLbls>
            <c:delete val="1"/>
          </c:dLbls>
          <c:cat>
            <c:strRef>
              <c:f>Foglio1!$A$2:$A$3</c:f>
              <c:strCache>
                <c:ptCount val="2"/>
                <c:pt idx="0">
                  <c:v>Lettori</c:v>
                </c:pt>
                <c:pt idx="1">
                  <c:v>Non lettori</c:v>
                </c:pt>
              </c:strCache>
            </c:strRef>
          </c:cat>
          <c:val>
            <c:numRef>
              <c:f>Foglio1!$B$2:$B$3</c:f>
              <c:numCache>
                <c:formatCode>0.0%</c:formatCode>
                <c:ptCount val="2"/>
                <c:pt idx="0">
                  <c:v>0.38300000000000062</c:v>
                </c:pt>
                <c:pt idx="1">
                  <c:v>0.6170000000000011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  <c:dispBlanksAs val="zero"/>
  </c:chart>
  <c:spPr>
    <a:noFill/>
  </c:spPr>
  <c:txPr>
    <a:bodyPr/>
    <a:lstStyle/>
    <a:p>
      <a:pPr>
        <a:defRPr sz="1400" b="0"/>
      </a:pPr>
      <a:endParaRPr lang="it-I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Foglio1!$B$123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26,6%</a:t>
                    </a:r>
                  </a:p>
                </c:rich>
              </c:tx>
              <c:showPercent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73,4%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Foglio1!$A$124:$A$125</c:f>
              <c:strCache>
                <c:ptCount val="2"/>
                <c:pt idx="0">
                  <c:v>Laici</c:v>
                </c:pt>
                <c:pt idx="1">
                  <c:v>Editoria cattolica</c:v>
                </c:pt>
              </c:strCache>
            </c:strRef>
          </c:cat>
          <c:val>
            <c:numRef>
              <c:f>Foglio1!$B$124:$B$125</c:f>
              <c:numCache>
                <c:formatCode>0.0%</c:formatCode>
                <c:ptCount val="2"/>
                <c:pt idx="0">
                  <c:v>0.26600000000000001</c:v>
                </c:pt>
                <c:pt idx="1">
                  <c:v>0.7340000000000001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spPr>
    <a:noFill/>
  </c:spPr>
  <c:txPr>
    <a:bodyPr/>
    <a:lstStyle/>
    <a:p>
      <a:pPr>
        <a:defRPr sz="1200" b="1"/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Foglio1!$A$20</c:f>
              <c:strCache>
                <c:ptCount val="1"/>
                <c:pt idx="0">
                  <c:v>Editori di altre fedi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-8.296251561460552E-2"/>
                  <c:y val="-2.5396647642511191E-2"/>
                </c:manualLayout>
              </c:layout>
              <c:showVal val="1"/>
            </c:dLbl>
            <c:dLbl>
              <c:idx val="1"/>
              <c:layout>
                <c:manualLayout>
                  <c:x val="-9.3121174671609991E-2"/>
                  <c:y val="-2.5396647642511191E-2"/>
                </c:manualLayout>
              </c:layout>
              <c:showVal val="1"/>
            </c:dLbl>
            <c:dLbl>
              <c:idx val="2"/>
              <c:layout>
                <c:manualLayout>
                  <c:x val="-8.6348601984538018E-2"/>
                  <c:y val="-2.2574797904454397E-2"/>
                </c:manualLayout>
              </c:layout>
              <c:showVal val="1"/>
            </c:dLbl>
            <c:dLbl>
              <c:idx val="3"/>
              <c:layout>
                <c:manualLayout>
                  <c:x val="-8.804171182737211E-2"/>
                  <c:y val="-2.2574797904454397E-2"/>
                </c:manualLayout>
              </c:layout>
              <c:showVal val="1"/>
            </c:dLbl>
            <c:showVal val="1"/>
          </c:dLbls>
          <c:cat>
            <c:numRef>
              <c:f>Foglio1!$B$19:$E$19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Foglio1!$B$20:$E$20</c:f>
              <c:numCache>
                <c:formatCode>0.0%</c:formatCode>
                <c:ptCount val="4"/>
                <c:pt idx="0">
                  <c:v>2.0000000000000004E-2</c:v>
                </c:pt>
                <c:pt idx="1">
                  <c:v>2.0000000000000004E-2</c:v>
                </c:pt>
                <c:pt idx="2">
                  <c:v>2.1999999999999999E-2</c:v>
                </c:pt>
                <c:pt idx="3">
                  <c:v>2.5000000000000001E-2</c:v>
                </c:pt>
              </c:numCache>
            </c:numRef>
          </c:val>
        </c:ser>
        <c:ser>
          <c:idx val="1"/>
          <c:order val="1"/>
          <c:tx>
            <c:strRef>
              <c:f>Foglio1!$A$21</c:f>
              <c:strCache>
                <c:ptCount val="1"/>
                <c:pt idx="0">
                  <c:v>Editori cattolici</c:v>
                </c:pt>
              </c:strCache>
            </c:strRef>
          </c:tx>
          <c:spPr>
            <a:solidFill>
              <a:srgbClr val="FFC000"/>
            </a:solidFill>
          </c:spPr>
          <c:dLbls>
            <c:showVal val="1"/>
          </c:dLbls>
          <c:cat>
            <c:numRef>
              <c:f>Foglio1!$B$19:$E$19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Foglio1!$B$21:$E$21</c:f>
              <c:numCache>
                <c:formatCode>0.0%</c:formatCode>
                <c:ptCount val="4"/>
                <c:pt idx="0">
                  <c:v>0.6110000000000001</c:v>
                </c:pt>
                <c:pt idx="1">
                  <c:v>0.65500000000000014</c:v>
                </c:pt>
                <c:pt idx="2">
                  <c:v>0.65800000000000014</c:v>
                </c:pt>
                <c:pt idx="3">
                  <c:v>0.62300000000000011</c:v>
                </c:pt>
              </c:numCache>
            </c:numRef>
          </c:val>
        </c:ser>
        <c:ser>
          <c:idx val="2"/>
          <c:order val="2"/>
          <c:tx>
            <c:strRef>
              <c:f>Foglio1!$A$22</c:f>
              <c:strCache>
                <c:ptCount val="1"/>
                <c:pt idx="0">
                  <c:v>Produzione religiosa di editori laici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numRef>
              <c:f>Foglio1!$B$19:$E$19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Foglio1!$B$22:$E$22</c:f>
              <c:numCache>
                <c:formatCode>0.0%</c:formatCode>
                <c:ptCount val="4"/>
                <c:pt idx="0">
                  <c:v>0.36900000000000011</c:v>
                </c:pt>
                <c:pt idx="1">
                  <c:v>0.32500000000000007</c:v>
                </c:pt>
                <c:pt idx="2">
                  <c:v>0.32000000000000006</c:v>
                </c:pt>
                <c:pt idx="3">
                  <c:v>0.35200000000000004</c:v>
                </c:pt>
              </c:numCache>
            </c:numRef>
          </c:val>
        </c:ser>
        <c:dLbls>
          <c:showVal val="1"/>
        </c:dLbls>
        <c:gapWidth val="95"/>
        <c:overlap val="100"/>
        <c:axId val="125219200"/>
        <c:axId val="125308928"/>
      </c:barChart>
      <c:catAx>
        <c:axId val="12521920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125308928"/>
        <c:crosses val="autoZero"/>
        <c:auto val="1"/>
        <c:lblAlgn val="ctr"/>
        <c:lblOffset val="100"/>
      </c:catAx>
      <c:valAx>
        <c:axId val="125308928"/>
        <c:scaling>
          <c:orientation val="minMax"/>
        </c:scaling>
        <c:delete val="1"/>
        <c:axPos val="l"/>
        <c:numFmt formatCode="0%" sourceLinked="1"/>
        <c:tickLblPos val="nextTo"/>
        <c:crossAx val="125219200"/>
        <c:crosses val="autoZero"/>
        <c:crossBetween val="between"/>
      </c:valAx>
      <c:spPr>
        <a:noFill/>
      </c:spPr>
    </c:plotArea>
    <c:plotVisOnly val="1"/>
  </c:chart>
  <c:spPr>
    <a:noFill/>
  </c:spPr>
  <c:txPr>
    <a:bodyPr/>
    <a:lstStyle/>
    <a:p>
      <a:pPr>
        <a:defRPr sz="1400" b="1"/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Foglio1!$A$36</c:f>
              <c:strCache>
                <c:ptCount val="1"/>
                <c:pt idx="0">
                  <c:v>% editoria religiosa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showVal val="1"/>
          </c:dLbls>
          <c:cat>
            <c:numRef>
              <c:f>Foglio1!$B$35:$E$35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Foglio1!$B$36:$E$36</c:f>
              <c:numCache>
                <c:formatCode>0.0%</c:formatCode>
                <c:ptCount val="4"/>
                <c:pt idx="0">
                  <c:v>-3.4000000000000002E-2</c:v>
                </c:pt>
                <c:pt idx="1">
                  <c:v>-7.6999999999999999E-2</c:v>
                </c:pt>
                <c:pt idx="2">
                  <c:v>-3.5999999999999997E-2</c:v>
                </c:pt>
                <c:pt idx="3">
                  <c:v>-2.9000000000000001E-2</c:v>
                </c:pt>
              </c:numCache>
            </c:numRef>
          </c:val>
        </c:ser>
        <c:ser>
          <c:idx val="1"/>
          <c:order val="1"/>
          <c:tx>
            <c:strRef>
              <c:f>Foglio1!$A$37</c:f>
              <c:strCache>
                <c:ptCount val="1"/>
                <c:pt idx="0">
                  <c:v>% totale canali trade</c:v>
                </c:pt>
              </c:strCache>
            </c:strRef>
          </c:tx>
          <c:spPr>
            <a:solidFill>
              <a:srgbClr val="00B0F0"/>
            </a:solidFill>
          </c:spPr>
          <c:dLbls>
            <c:showVal val="1"/>
          </c:dLbls>
          <c:cat>
            <c:numRef>
              <c:f>Foglio1!$B$35:$E$35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Foglio1!$B$37:$E$37</c:f>
              <c:numCache>
                <c:formatCode>0.0%</c:formatCode>
                <c:ptCount val="4"/>
                <c:pt idx="0">
                  <c:v>-6.0000000000000005E-2</c:v>
                </c:pt>
                <c:pt idx="1">
                  <c:v>-3.9000000000000007E-2</c:v>
                </c:pt>
                <c:pt idx="2">
                  <c:v>7.000000000000001E-3</c:v>
                </c:pt>
                <c:pt idx="3">
                  <c:v>1.6000000000000004E-2</c:v>
                </c:pt>
              </c:numCache>
            </c:numRef>
          </c:val>
        </c:ser>
        <c:dLbls>
          <c:showVal val="1"/>
        </c:dLbls>
        <c:overlap val="-25"/>
        <c:axId val="125375616"/>
        <c:axId val="125377152"/>
      </c:barChart>
      <c:catAx>
        <c:axId val="12537561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25377152"/>
        <c:crosses val="autoZero"/>
        <c:auto val="1"/>
        <c:lblAlgn val="ctr"/>
        <c:lblOffset val="100"/>
      </c:catAx>
      <c:valAx>
        <c:axId val="125377152"/>
        <c:scaling>
          <c:orientation val="minMax"/>
        </c:scaling>
        <c:delete val="1"/>
        <c:axPos val="b"/>
        <c:numFmt formatCode="0.0%" sourceLinked="1"/>
        <c:majorTickMark val="none"/>
        <c:tickLblPos val="nextTo"/>
        <c:crossAx val="125375616"/>
        <c:crosses val="autoZero"/>
        <c:crossBetween val="between"/>
      </c:valAx>
      <c:spPr>
        <a:noFill/>
      </c:spPr>
    </c:plotArea>
    <c:plotVisOnly val="1"/>
  </c:chart>
  <c:spPr>
    <a:noFill/>
  </c:spPr>
  <c:txPr>
    <a:bodyPr/>
    <a:lstStyle/>
    <a:p>
      <a:pPr>
        <a:defRPr sz="1000" b="1"/>
      </a:pPr>
      <a:endParaRPr lang="it-I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Foglio1!$A$44</c:f>
              <c:strCache>
                <c:ptCount val="1"/>
                <c:pt idx="0">
                  <c:v>Editori di altre fedi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-8.7037037037037038E-2"/>
                  <c:y val="-2.6229324614396806E-2"/>
                </c:manualLayout>
              </c:layout>
              <c:showVal val="1"/>
            </c:dLbl>
            <c:dLbl>
              <c:idx val="1"/>
              <c:layout>
                <c:manualLayout>
                  <c:x val="-8.7037037037037038E-2"/>
                  <c:y val="-2.6229324614396695E-2"/>
                </c:manualLayout>
              </c:layout>
              <c:showVal val="1"/>
            </c:dLbl>
            <c:dLbl>
              <c:idx val="2"/>
              <c:layout>
                <c:manualLayout>
                  <c:x val="-8.7037037037037038E-2"/>
                  <c:y val="-2.6229324614396695E-2"/>
                </c:manualLayout>
              </c:layout>
              <c:showVal val="1"/>
            </c:dLbl>
            <c:dLbl>
              <c:idx val="3"/>
              <c:layout>
                <c:manualLayout>
                  <c:x val="-8.7037037037037038E-2"/>
                  <c:y val="-2.3314955212797157E-2"/>
                </c:manualLayout>
              </c:layout>
              <c:showVal val="1"/>
            </c:dLbl>
            <c:showVal val="1"/>
          </c:dLbls>
          <c:cat>
            <c:numRef>
              <c:f>Foglio1!$B$43:$E$43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Foglio1!$B$44:$E$44</c:f>
              <c:numCache>
                <c:formatCode>0.0%</c:formatCode>
                <c:ptCount val="4"/>
                <c:pt idx="0">
                  <c:v>1.9000000000000003E-2</c:v>
                </c:pt>
                <c:pt idx="1">
                  <c:v>2.0000000000000004E-2</c:v>
                </c:pt>
                <c:pt idx="2">
                  <c:v>2.0000000000000004E-2</c:v>
                </c:pt>
                <c:pt idx="3">
                  <c:v>2.4E-2</c:v>
                </c:pt>
              </c:numCache>
            </c:numRef>
          </c:val>
        </c:ser>
        <c:ser>
          <c:idx val="1"/>
          <c:order val="1"/>
          <c:tx>
            <c:strRef>
              <c:f>Foglio1!$A$45</c:f>
              <c:strCache>
                <c:ptCount val="1"/>
                <c:pt idx="0">
                  <c:v>Editori cattolici</c:v>
                </c:pt>
              </c:strCache>
            </c:strRef>
          </c:tx>
          <c:spPr>
            <a:solidFill>
              <a:srgbClr val="FFC000"/>
            </a:solidFill>
          </c:spPr>
          <c:dLbls>
            <c:showVal val="1"/>
          </c:dLbls>
          <c:cat>
            <c:numRef>
              <c:f>Foglio1!$B$43:$E$43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Foglio1!$B$45:$E$45</c:f>
              <c:numCache>
                <c:formatCode>0.0%</c:formatCode>
                <c:ptCount val="4"/>
                <c:pt idx="0">
                  <c:v>0.75000000000000011</c:v>
                </c:pt>
                <c:pt idx="1">
                  <c:v>0.79100000000000004</c:v>
                </c:pt>
                <c:pt idx="2">
                  <c:v>0.81200000000000017</c:v>
                </c:pt>
                <c:pt idx="3">
                  <c:v>0.76900000000000013</c:v>
                </c:pt>
              </c:numCache>
            </c:numRef>
          </c:val>
        </c:ser>
        <c:ser>
          <c:idx val="2"/>
          <c:order val="2"/>
          <c:tx>
            <c:strRef>
              <c:f>Foglio1!$A$46</c:f>
              <c:strCache>
                <c:ptCount val="1"/>
                <c:pt idx="0">
                  <c:v>Produzione religiosa di editori laici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numRef>
              <c:f>Foglio1!$B$43:$E$43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Foglio1!$B$46:$E$46</c:f>
              <c:numCache>
                <c:formatCode>0.0%</c:formatCode>
                <c:ptCount val="4"/>
                <c:pt idx="0">
                  <c:v>0.23100000000000001</c:v>
                </c:pt>
                <c:pt idx="1">
                  <c:v>0.18900000000000003</c:v>
                </c:pt>
                <c:pt idx="2">
                  <c:v>0.16800000000000001</c:v>
                </c:pt>
                <c:pt idx="3">
                  <c:v>0.20700000000000002</c:v>
                </c:pt>
              </c:numCache>
            </c:numRef>
          </c:val>
        </c:ser>
        <c:dLbls>
          <c:showVal val="1"/>
        </c:dLbls>
        <c:gapWidth val="95"/>
        <c:overlap val="100"/>
        <c:axId val="125526784"/>
        <c:axId val="125528320"/>
      </c:barChart>
      <c:catAx>
        <c:axId val="1255267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125528320"/>
        <c:crosses val="autoZero"/>
        <c:auto val="1"/>
        <c:lblAlgn val="ctr"/>
        <c:lblOffset val="100"/>
      </c:catAx>
      <c:valAx>
        <c:axId val="125528320"/>
        <c:scaling>
          <c:orientation val="minMax"/>
        </c:scaling>
        <c:delete val="1"/>
        <c:axPos val="l"/>
        <c:numFmt formatCode="0%" sourceLinked="1"/>
        <c:tickLblPos val="nextTo"/>
        <c:crossAx val="125526784"/>
        <c:crosses val="autoZero"/>
        <c:crossBetween val="between"/>
      </c:valAx>
      <c:spPr>
        <a:noFill/>
      </c:spPr>
    </c:plotArea>
    <c:plotVisOnly val="1"/>
  </c:chart>
  <c:spPr>
    <a:noFill/>
  </c:spPr>
  <c:txPr>
    <a:bodyPr/>
    <a:lstStyle/>
    <a:p>
      <a:pPr>
        <a:defRPr sz="1400" b="1"/>
      </a:pPr>
      <a:endParaRPr lang="it-I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Foglio1!$A$58</c:f>
              <c:strCache>
                <c:ptCount val="1"/>
                <c:pt idx="0">
                  <c:v>% editoria religiosa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showVal val="1"/>
          </c:dLbls>
          <c:cat>
            <c:numRef>
              <c:f>Foglio1!$B$57:$E$57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Foglio1!$B$58:$E$58</c:f>
              <c:numCache>
                <c:formatCode>0.0%</c:formatCode>
                <c:ptCount val="4"/>
                <c:pt idx="0">
                  <c:v>-1.4999999999999998E-2</c:v>
                </c:pt>
                <c:pt idx="1">
                  <c:v>-0.1</c:v>
                </c:pt>
                <c:pt idx="2">
                  <c:v>0</c:v>
                </c:pt>
                <c:pt idx="3">
                  <c:v>-0.13300000000000001</c:v>
                </c:pt>
              </c:numCache>
            </c:numRef>
          </c:val>
        </c:ser>
        <c:ser>
          <c:idx val="1"/>
          <c:order val="1"/>
          <c:tx>
            <c:strRef>
              <c:f>Foglio1!$A$59</c:f>
              <c:strCache>
                <c:ptCount val="1"/>
                <c:pt idx="0">
                  <c:v>% totale canali trade</c:v>
                </c:pt>
              </c:strCache>
            </c:strRef>
          </c:tx>
          <c:spPr>
            <a:solidFill>
              <a:srgbClr val="00B0F0"/>
            </a:solidFill>
          </c:spPr>
          <c:dLbls>
            <c:showVal val="1"/>
          </c:dLbls>
          <c:cat>
            <c:numRef>
              <c:f>Foglio1!$B$57:$E$57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Foglio1!$B$59:$E$59</c:f>
              <c:numCache>
                <c:formatCode>0.0%</c:formatCode>
                <c:ptCount val="4"/>
                <c:pt idx="0">
                  <c:v>-2.3E-2</c:v>
                </c:pt>
                <c:pt idx="1">
                  <c:v>-6.4000000000000015E-2</c:v>
                </c:pt>
                <c:pt idx="2">
                  <c:v>-6.5000000000000002E-2</c:v>
                </c:pt>
                <c:pt idx="3">
                  <c:v>-3.6999999999999998E-2</c:v>
                </c:pt>
              </c:numCache>
            </c:numRef>
          </c:val>
        </c:ser>
        <c:dLbls>
          <c:showVal val="1"/>
        </c:dLbls>
        <c:overlap val="-25"/>
        <c:axId val="125446784"/>
        <c:axId val="125456768"/>
      </c:barChart>
      <c:catAx>
        <c:axId val="12544678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25456768"/>
        <c:crosses val="autoZero"/>
        <c:auto val="1"/>
        <c:lblAlgn val="ctr"/>
        <c:lblOffset val="100"/>
      </c:catAx>
      <c:valAx>
        <c:axId val="125456768"/>
        <c:scaling>
          <c:orientation val="minMax"/>
        </c:scaling>
        <c:delete val="1"/>
        <c:axPos val="b"/>
        <c:numFmt formatCode="0.0%" sourceLinked="1"/>
        <c:tickLblPos val="nextTo"/>
        <c:crossAx val="125446784"/>
        <c:crosses val="autoZero"/>
        <c:crossBetween val="between"/>
      </c:valAx>
      <c:spPr>
        <a:noFill/>
      </c:spPr>
    </c:plotArea>
    <c:plotVisOnly val="1"/>
  </c:chart>
  <c:spPr>
    <a:noFill/>
  </c:spPr>
  <c:txPr>
    <a:bodyPr/>
    <a:lstStyle/>
    <a:p>
      <a:pPr>
        <a:defRPr b="1"/>
      </a:pPr>
      <a:endParaRPr lang="it-IT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Foglio1!$A$82</c:f>
              <c:strCache>
                <c:ptCount val="1"/>
                <c:pt idx="0">
                  <c:v>Editori di altre fedi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-0.16248392846552856"/>
                  <c:y val="-2.1227048775830249E-2"/>
                </c:manualLayout>
              </c:layout>
              <c:showVal val="1"/>
            </c:dLbl>
            <c:dLbl>
              <c:idx val="1"/>
              <c:layout>
                <c:manualLayout>
                  <c:x val="-0.15674920157850994"/>
                  <c:y val="-3.4493954260724158E-2"/>
                </c:manualLayout>
              </c:layout>
              <c:showVal val="1"/>
            </c:dLbl>
            <c:showVal val="1"/>
          </c:dLbls>
          <c:cat>
            <c:numRef>
              <c:f>Foglio1!$B$81:$C$81</c:f>
              <c:numCache>
                <c:formatCode>General</c:formatCode>
                <c:ptCount val="2"/>
                <c:pt idx="0">
                  <c:v>2016</c:v>
                </c:pt>
                <c:pt idx="1">
                  <c:v>2016</c:v>
                </c:pt>
              </c:numCache>
            </c:numRef>
          </c:cat>
          <c:val>
            <c:numRef>
              <c:f>Foglio1!$B$82:$C$82</c:f>
              <c:numCache>
                <c:formatCode>0.0%</c:formatCode>
                <c:ptCount val="2"/>
                <c:pt idx="0">
                  <c:v>2.4E-2</c:v>
                </c:pt>
                <c:pt idx="1">
                  <c:v>2.5000000000000001E-2</c:v>
                </c:pt>
              </c:numCache>
            </c:numRef>
          </c:val>
        </c:ser>
        <c:ser>
          <c:idx val="1"/>
          <c:order val="1"/>
          <c:tx>
            <c:strRef>
              <c:f>Foglio1!$A$83</c:f>
              <c:strCache>
                <c:ptCount val="1"/>
                <c:pt idx="0">
                  <c:v>Editori cattolici</c:v>
                </c:pt>
              </c:strCache>
            </c:strRef>
          </c:tx>
          <c:spPr>
            <a:solidFill>
              <a:srgbClr val="FFC000"/>
            </a:solidFill>
          </c:spPr>
          <c:dLbls>
            <c:showVal val="1"/>
          </c:dLbls>
          <c:cat>
            <c:numRef>
              <c:f>Foglio1!$B$81:$C$81</c:f>
              <c:numCache>
                <c:formatCode>General</c:formatCode>
                <c:ptCount val="2"/>
                <c:pt idx="0">
                  <c:v>2016</c:v>
                </c:pt>
                <c:pt idx="1">
                  <c:v>2016</c:v>
                </c:pt>
              </c:numCache>
            </c:numRef>
          </c:cat>
          <c:val>
            <c:numRef>
              <c:f>Foglio1!$B$83:$C$83</c:f>
              <c:numCache>
                <c:formatCode>0.0%</c:formatCode>
                <c:ptCount val="2"/>
                <c:pt idx="0">
                  <c:v>0.76900000000000013</c:v>
                </c:pt>
                <c:pt idx="1">
                  <c:v>0.62300000000000011</c:v>
                </c:pt>
              </c:numCache>
            </c:numRef>
          </c:val>
        </c:ser>
        <c:ser>
          <c:idx val="2"/>
          <c:order val="2"/>
          <c:tx>
            <c:strRef>
              <c:f>Foglio1!$A$84</c:f>
              <c:strCache>
                <c:ptCount val="1"/>
                <c:pt idx="0">
                  <c:v>Produzione religiosa di editori laici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numRef>
              <c:f>Foglio1!$B$81:$C$81</c:f>
              <c:numCache>
                <c:formatCode>General</c:formatCode>
                <c:ptCount val="2"/>
                <c:pt idx="0">
                  <c:v>2016</c:v>
                </c:pt>
                <c:pt idx="1">
                  <c:v>2016</c:v>
                </c:pt>
              </c:numCache>
            </c:numRef>
          </c:cat>
          <c:val>
            <c:numRef>
              <c:f>Foglio1!$B$84:$C$84</c:f>
              <c:numCache>
                <c:formatCode>0.0%</c:formatCode>
                <c:ptCount val="2"/>
                <c:pt idx="0">
                  <c:v>0.20700000000000002</c:v>
                </c:pt>
                <c:pt idx="1">
                  <c:v>0.35200000000000004</c:v>
                </c:pt>
              </c:numCache>
            </c:numRef>
          </c:val>
        </c:ser>
        <c:dLbls>
          <c:showVal val="1"/>
        </c:dLbls>
        <c:gapWidth val="95"/>
        <c:overlap val="100"/>
        <c:serLines/>
        <c:axId val="125544320"/>
        <c:axId val="125657856"/>
      </c:barChart>
      <c:catAx>
        <c:axId val="1255443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125657856"/>
        <c:crosses val="autoZero"/>
        <c:auto val="1"/>
        <c:lblAlgn val="ctr"/>
        <c:lblOffset val="100"/>
      </c:catAx>
      <c:valAx>
        <c:axId val="125657856"/>
        <c:scaling>
          <c:orientation val="minMax"/>
        </c:scaling>
        <c:delete val="1"/>
        <c:axPos val="l"/>
        <c:numFmt formatCode="0%" sourceLinked="1"/>
        <c:tickLblPos val="nextTo"/>
        <c:crossAx val="125544320"/>
        <c:crosses val="autoZero"/>
        <c:crossBetween val="between"/>
      </c:valAx>
      <c:spPr>
        <a:noFill/>
      </c:spPr>
    </c:plotArea>
    <c:plotVisOnly val="1"/>
  </c:chart>
  <c:spPr>
    <a:noFill/>
  </c:spPr>
  <c:txPr>
    <a:bodyPr/>
    <a:lstStyle/>
    <a:p>
      <a:pPr>
        <a:defRPr sz="1400" b="1"/>
      </a:pPr>
      <a:endParaRPr lang="it-IT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Foglio1!$B$154</c:f>
              <c:strCache>
                <c:ptCount val="1"/>
                <c:pt idx="0">
                  <c:v>Cattolici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Foglio1!$A$155:$A$161</c:f>
              <c:strCache>
                <c:ptCount val="7"/>
                <c:pt idx="0">
                  <c:v>Area riflessiva (saggistica teologica e religiosa)</c:v>
                </c:pt>
                <c:pt idx="1">
                  <c:v>Pastorale (catechesi, liturgia)</c:v>
                </c:pt>
                <c:pt idx="2">
                  <c:v>Spiritualità</c:v>
                </c:pt>
                <c:pt idx="3">
                  <c:v>Formazione e famiglia</c:v>
                </c:pt>
                <c:pt idx="4">
                  <c:v>Narrativa</c:v>
                </c:pt>
                <c:pt idx="5">
                  <c:v>Altra varia</c:v>
                </c:pt>
                <c:pt idx="6">
                  <c:v>Ragazzi</c:v>
                </c:pt>
              </c:strCache>
            </c:strRef>
          </c:cat>
          <c:val>
            <c:numRef>
              <c:f>Foglio1!$B$155:$B$161</c:f>
              <c:numCache>
                <c:formatCode>General</c:formatCode>
                <c:ptCount val="7"/>
                <c:pt idx="0">
                  <c:v>927</c:v>
                </c:pt>
                <c:pt idx="1">
                  <c:v>637</c:v>
                </c:pt>
                <c:pt idx="2" formatCode="#,##0">
                  <c:v>1174</c:v>
                </c:pt>
                <c:pt idx="3">
                  <c:v>142</c:v>
                </c:pt>
                <c:pt idx="4">
                  <c:v>215</c:v>
                </c:pt>
                <c:pt idx="5">
                  <c:v>689</c:v>
                </c:pt>
                <c:pt idx="6">
                  <c:v>222</c:v>
                </c:pt>
              </c:numCache>
            </c:numRef>
          </c:val>
        </c:ser>
        <c:ser>
          <c:idx val="1"/>
          <c:order val="1"/>
          <c:tx>
            <c:strRef>
              <c:f>Foglio1!$C$154</c:f>
              <c:strCache>
                <c:ptCount val="1"/>
                <c:pt idx="0">
                  <c:v>Laici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dLbls>
            <c:dLbl>
              <c:idx val="4"/>
              <c:layout>
                <c:manualLayout>
                  <c:x val="-8.8888266748789177E-2"/>
                  <c:y val="-4.6177540928233844E-3"/>
                </c:manualLayout>
              </c:layout>
              <c:showVal val="1"/>
            </c:dLbl>
            <c:dLbl>
              <c:idx val="5"/>
              <c:layout>
                <c:manualLayout>
                  <c:x val="-8.4039815835218842E-2"/>
                  <c:y val="0"/>
                </c:manualLayout>
              </c:layout>
              <c:showVal val="1"/>
            </c:dLbl>
            <c:showVal val="1"/>
          </c:dLbls>
          <c:cat>
            <c:strRef>
              <c:f>Foglio1!$A$155:$A$161</c:f>
              <c:strCache>
                <c:ptCount val="7"/>
                <c:pt idx="0">
                  <c:v>Area riflessiva (saggistica teologica e religiosa)</c:v>
                </c:pt>
                <c:pt idx="1">
                  <c:v>Pastorale (catechesi, liturgia)</c:v>
                </c:pt>
                <c:pt idx="2">
                  <c:v>Spiritualità</c:v>
                </c:pt>
                <c:pt idx="3">
                  <c:v>Formazione e famiglia</c:v>
                </c:pt>
                <c:pt idx="4">
                  <c:v>Narrativa</c:v>
                </c:pt>
                <c:pt idx="5">
                  <c:v>Altra varia</c:v>
                </c:pt>
                <c:pt idx="6">
                  <c:v>Ragazzi</c:v>
                </c:pt>
              </c:strCache>
            </c:strRef>
          </c:cat>
          <c:val>
            <c:numRef>
              <c:f>Foglio1!$C$155:$C$161</c:f>
              <c:numCache>
                <c:formatCode>General</c:formatCode>
                <c:ptCount val="7"/>
                <c:pt idx="0">
                  <c:v>805</c:v>
                </c:pt>
                <c:pt idx="1">
                  <c:v>164</c:v>
                </c:pt>
                <c:pt idx="2">
                  <c:v>479</c:v>
                </c:pt>
                <c:pt idx="3" formatCode="_-* #,##0_-;\-* #,##0_-;_-* &quot;-&quot;??_-;_-@_-">
                  <c:v>1134</c:v>
                </c:pt>
                <c:pt idx="4" formatCode="_-* #,##0_-;\-* #,##0_-;_-* &quot;-&quot;??_-;_-@_-">
                  <c:v>18730</c:v>
                </c:pt>
                <c:pt idx="5" formatCode="_-* #,##0_-;\-* #,##0_-;_-* &quot;-&quot;??_-;_-@_-">
                  <c:v>41268</c:v>
                </c:pt>
                <c:pt idx="6" formatCode="_-* #,##0_-;\-* #,##0_-;_-* &quot;-&quot;??_-;_-@_-">
                  <c:v>5859</c:v>
                </c:pt>
              </c:numCache>
            </c:numRef>
          </c:val>
        </c:ser>
        <c:dLbls>
          <c:showVal val="1"/>
        </c:dLbls>
        <c:overlap val="-25"/>
        <c:axId val="125617280"/>
        <c:axId val="125618816"/>
      </c:barChart>
      <c:catAx>
        <c:axId val="125617280"/>
        <c:scaling>
          <c:orientation val="minMax"/>
        </c:scaling>
        <c:axPos val="l"/>
        <c:majorTickMark val="none"/>
        <c:tickLblPos val="nextTo"/>
        <c:crossAx val="125618816"/>
        <c:crosses val="autoZero"/>
        <c:auto val="1"/>
        <c:lblAlgn val="ctr"/>
        <c:lblOffset val="100"/>
      </c:catAx>
      <c:valAx>
        <c:axId val="125618816"/>
        <c:scaling>
          <c:orientation val="minMax"/>
        </c:scaling>
        <c:delete val="1"/>
        <c:axPos val="b"/>
        <c:numFmt formatCode="General" sourceLinked="1"/>
        <c:tickLblPos val="nextTo"/>
        <c:crossAx val="125617280"/>
        <c:crosses val="autoZero"/>
        <c:crossBetween val="between"/>
      </c:valAx>
      <c:spPr>
        <a:noFill/>
      </c:spPr>
    </c:plotArea>
    <c:plotVisOnly val="1"/>
  </c:chart>
  <c:spPr>
    <a:noFill/>
  </c:spPr>
  <c:txPr>
    <a:bodyPr/>
    <a:lstStyle/>
    <a:p>
      <a:pPr>
        <a:defRPr sz="1400" b="1"/>
      </a:pPr>
      <a:endParaRPr lang="it-IT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Foglio1!$A$137</c:f>
              <c:strCache>
                <c:ptCount val="1"/>
                <c:pt idx="0">
                  <c:v>GDO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dLbl>
              <c:idx val="0"/>
              <c:layout>
                <c:manualLayout>
                  <c:x val="7.8662182963530249E-3"/>
                  <c:y val="2.9629532851919535E-2"/>
                </c:manualLayout>
              </c:layout>
              <c:showVal val="1"/>
            </c:dLbl>
            <c:dLbl>
              <c:idx val="1"/>
              <c:layout>
                <c:manualLayout>
                  <c:x val="-1.5732436592706047E-3"/>
                  <c:y val="2.3703626281535623E-2"/>
                </c:manualLayout>
              </c:layout>
              <c:showVal val="1"/>
            </c:dLbl>
            <c:dLbl>
              <c:idx val="2"/>
              <c:layout>
                <c:manualLayout>
                  <c:x val="-3.1464873185412098E-3"/>
                  <c:y val="2.3703626281535623E-2"/>
                </c:manualLayout>
              </c:layout>
              <c:showVal val="1"/>
            </c:dLbl>
            <c:showVal val="1"/>
          </c:dLbls>
          <c:cat>
            <c:numRef>
              <c:f>Foglio1!$B$136:$G$136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Foglio1!$B$137:$G$137</c:f>
              <c:numCache>
                <c:formatCode>0.0%</c:formatCode>
                <c:ptCount val="6"/>
                <c:pt idx="0">
                  <c:v>2.5999999999999999E-2</c:v>
                </c:pt>
                <c:pt idx="1">
                  <c:v>1.0000000000000002E-2</c:v>
                </c:pt>
                <c:pt idx="2">
                  <c:v>1.2E-2</c:v>
                </c:pt>
                <c:pt idx="3">
                  <c:v>6.000000000000001E-3</c:v>
                </c:pt>
                <c:pt idx="4">
                  <c:v>5.000000000000001E-3</c:v>
                </c:pt>
                <c:pt idx="5">
                  <c:v>4.000000000000001E-3</c:v>
                </c:pt>
              </c:numCache>
            </c:numRef>
          </c:val>
        </c:ser>
        <c:ser>
          <c:idx val="1"/>
          <c:order val="1"/>
          <c:tx>
            <c:strRef>
              <c:f>Foglio1!$A$138</c:f>
              <c:strCache>
                <c:ptCount val="1"/>
                <c:pt idx="0">
                  <c:v>Grossisti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dLbls>
            <c:showVal val="1"/>
          </c:dLbls>
          <c:cat>
            <c:numRef>
              <c:f>Foglio1!$B$136:$G$136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Foglio1!$B$138:$G$138</c:f>
              <c:numCache>
                <c:formatCode>0.0%</c:formatCode>
                <c:ptCount val="6"/>
                <c:pt idx="0">
                  <c:v>4.3000000000000003E-2</c:v>
                </c:pt>
                <c:pt idx="1">
                  <c:v>5.9000000000000004E-2</c:v>
                </c:pt>
                <c:pt idx="2">
                  <c:v>6.4000000000000015E-2</c:v>
                </c:pt>
                <c:pt idx="3">
                  <c:v>5.7000000000000009E-2</c:v>
                </c:pt>
                <c:pt idx="4">
                  <c:v>6.3E-2</c:v>
                </c:pt>
                <c:pt idx="5">
                  <c:v>7.3000000000000009E-2</c:v>
                </c:pt>
              </c:numCache>
            </c:numRef>
          </c:val>
        </c:ser>
        <c:ser>
          <c:idx val="2"/>
          <c:order val="2"/>
          <c:tx>
            <c:strRef>
              <c:f>Foglio1!$A$139</c:f>
              <c:strCache>
                <c:ptCount val="1"/>
                <c:pt idx="0">
                  <c:v>Store on line</c:v>
                </c:pt>
              </c:strCache>
            </c:strRef>
          </c:tx>
          <c:spPr>
            <a:solidFill>
              <a:srgbClr val="92D050"/>
            </a:solidFill>
          </c:spPr>
          <c:dLbls>
            <c:showVal val="1"/>
          </c:dLbls>
          <c:cat>
            <c:numRef>
              <c:f>Foglio1!$B$136:$G$136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Foglio1!$B$139:$G$139</c:f>
              <c:numCache>
                <c:formatCode>0.0%</c:formatCode>
                <c:ptCount val="6"/>
                <c:pt idx="0">
                  <c:v>3.7999999999999999E-2</c:v>
                </c:pt>
                <c:pt idx="1">
                  <c:v>0.05</c:v>
                </c:pt>
                <c:pt idx="2">
                  <c:v>5.7000000000000009E-2</c:v>
                </c:pt>
                <c:pt idx="3">
                  <c:v>7.1999999999999995E-2</c:v>
                </c:pt>
                <c:pt idx="4">
                  <c:v>0.1</c:v>
                </c:pt>
                <c:pt idx="5">
                  <c:v>0.128</c:v>
                </c:pt>
              </c:numCache>
            </c:numRef>
          </c:val>
        </c:ser>
        <c:ser>
          <c:idx val="3"/>
          <c:order val="3"/>
          <c:tx>
            <c:strRef>
              <c:f>Foglio1!$A$140</c:f>
              <c:strCache>
                <c:ptCount val="1"/>
                <c:pt idx="0">
                  <c:v>Catene laiche</c:v>
                </c:pt>
              </c:strCache>
            </c:strRef>
          </c:tx>
          <c:spPr>
            <a:solidFill>
              <a:srgbClr val="00B0F0"/>
            </a:solidFill>
          </c:spPr>
          <c:dLbls>
            <c:showVal val="1"/>
          </c:dLbls>
          <c:cat>
            <c:numRef>
              <c:f>Foglio1!$B$136:$G$136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Foglio1!$B$140:$G$140</c:f>
              <c:numCache>
                <c:formatCode>0.0%</c:formatCode>
                <c:ptCount val="6"/>
                <c:pt idx="0">
                  <c:v>3.5999999999999997E-2</c:v>
                </c:pt>
                <c:pt idx="1">
                  <c:v>4.200000000000001E-2</c:v>
                </c:pt>
                <c:pt idx="2">
                  <c:v>5.5000000000000007E-2</c:v>
                </c:pt>
                <c:pt idx="3">
                  <c:v>5.8000000000000003E-2</c:v>
                </c:pt>
                <c:pt idx="4">
                  <c:v>6.900000000000002E-2</c:v>
                </c:pt>
                <c:pt idx="5">
                  <c:v>7.5000000000000011E-2</c:v>
                </c:pt>
              </c:numCache>
            </c:numRef>
          </c:val>
        </c:ser>
        <c:ser>
          <c:idx val="4"/>
          <c:order val="4"/>
          <c:tx>
            <c:strRef>
              <c:f>Foglio1!$A$141</c:f>
              <c:strCache>
                <c:ptCount val="1"/>
                <c:pt idx="0">
                  <c:v>Indipendenti laiche</c:v>
                </c:pt>
              </c:strCache>
            </c:strRef>
          </c:tx>
          <c:dLbls>
            <c:showVal val="1"/>
          </c:dLbls>
          <c:cat>
            <c:numRef>
              <c:f>Foglio1!$B$136:$G$136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Foglio1!$B$141:$G$141</c:f>
              <c:numCache>
                <c:formatCode>0.0%</c:formatCode>
                <c:ptCount val="6"/>
                <c:pt idx="0">
                  <c:v>0.12200000000000001</c:v>
                </c:pt>
                <c:pt idx="1">
                  <c:v>0.15000000000000002</c:v>
                </c:pt>
                <c:pt idx="2">
                  <c:v>0.13400000000000001</c:v>
                </c:pt>
                <c:pt idx="3">
                  <c:v>0.129</c:v>
                </c:pt>
                <c:pt idx="4">
                  <c:v>0.10199999999999998</c:v>
                </c:pt>
                <c:pt idx="5">
                  <c:v>8.3000000000000018E-2</c:v>
                </c:pt>
              </c:numCache>
            </c:numRef>
          </c:val>
        </c:ser>
        <c:ser>
          <c:idx val="5"/>
          <c:order val="5"/>
          <c:tx>
            <c:strRef>
              <c:f>Foglio1!$A$142</c:f>
              <c:strCache>
                <c:ptCount val="1"/>
                <c:pt idx="0">
                  <c:v>Vendite dirette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numRef>
              <c:f>Foglio1!$B$136:$G$136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Foglio1!$B$142:$G$142</c:f>
              <c:numCache>
                <c:formatCode>0.0%</c:formatCode>
                <c:ptCount val="6"/>
                <c:pt idx="0">
                  <c:v>0.12300000000000001</c:v>
                </c:pt>
                <c:pt idx="1">
                  <c:v>8.1000000000000003E-2</c:v>
                </c:pt>
                <c:pt idx="2">
                  <c:v>9.4000000000000014E-2</c:v>
                </c:pt>
                <c:pt idx="3">
                  <c:v>9.3000000000000041E-2</c:v>
                </c:pt>
                <c:pt idx="4">
                  <c:v>0.10700000000000001</c:v>
                </c:pt>
                <c:pt idx="5">
                  <c:v>0.11899999999999998</c:v>
                </c:pt>
              </c:numCache>
            </c:numRef>
          </c:val>
        </c:ser>
        <c:ser>
          <c:idx val="6"/>
          <c:order val="6"/>
          <c:tx>
            <c:strRef>
              <c:f>Foglio1!$A$143</c:f>
              <c:strCache>
                <c:ptCount val="1"/>
                <c:pt idx="0">
                  <c:v>Catene religiose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showVal val="1"/>
          </c:dLbls>
          <c:cat>
            <c:numRef>
              <c:f>Foglio1!$B$136:$G$136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Foglio1!$B$143:$G$143</c:f>
              <c:numCache>
                <c:formatCode>0.0%</c:formatCode>
                <c:ptCount val="6"/>
                <c:pt idx="0">
                  <c:v>0.2990000000000001</c:v>
                </c:pt>
                <c:pt idx="1">
                  <c:v>0.31300000000000006</c:v>
                </c:pt>
                <c:pt idx="2">
                  <c:v>0.3010000000000001</c:v>
                </c:pt>
                <c:pt idx="3">
                  <c:v>0.31100000000000005</c:v>
                </c:pt>
                <c:pt idx="4">
                  <c:v>0.2970000000000001</c:v>
                </c:pt>
                <c:pt idx="5">
                  <c:v>0.28700000000000003</c:v>
                </c:pt>
              </c:numCache>
            </c:numRef>
          </c:val>
        </c:ser>
        <c:ser>
          <c:idx val="7"/>
          <c:order val="7"/>
          <c:tx>
            <c:strRef>
              <c:f>Foglio1!$A$144</c:f>
              <c:strCache>
                <c:ptCount val="1"/>
                <c:pt idx="0">
                  <c:v>Indipendenti religiose</c:v>
                </c:pt>
              </c:strCache>
            </c:strRef>
          </c:tx>
          <c:dLbls>
            <c:showVal val="1"/>
          </c:dLbls>
          <c:cat>
            <c:numRef>
              <c:f>Foglio1!$B$136:$G$136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Foglio1!$B$144:$G$144</c:f>
              <c:numCache>
                <c:formatCode>0.0%</c:formatCode>
                <c:ptCount val="6"/>
                <c:pt idx="0">
                  <c:v>0.31300000000000006</c:v>
                </c:pt>
                <c:pt idx="1">
                  <c:v>0.29500000000000004</c:v>
                </c:pt>
                <c:pt idx="2">
                  <c:v>0.28300000000000003</c:v>
                </c:pt>
                <c:pt idx="3">
                  <c:v>0.27400000000000002</c:v>
                </c:pt>
                <c:pt idx="4">
                  <c:v>0.25800000000000001</c:v>
                </c:pt>
                <c:pt idx="5">
                  <c:v>0.23100000000000001</c:v>
                </c:pt>
              </c:numCache>
            </c:numRef>
          </c:val>
        </c:ser>
        <c:dLbls>
          <c:showVal val="1"/>
        </c:dLbls>
        <c:gapWidth val="95"/>
        <c:overlap val="100"/>
        <c:axId val="125790464"/>
        <c:axId val="125808640"/>
      </c:barChart>
      <c:catAx>
        <c:axId val="1257904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125808640"/>
        <c:crosses val="autoZero"/>
        <c:auto val="1"/>
        <c:lblAlgn val="ctr"/>
        <c:lblOffset val="100"/>
      </c:catAx>
      <c:valAx>
        <c:axId val="125808640"/>
        <c:scaling>
          <c:orientation val="minMax"/>
        </c:scaling>
        <c:delete val="1"/>
        <c:axPos val="l"/>
        <c:numFmt formatCode="0.0%" sourceLinked="1"/>
        <c:tickLblPos val="nextTo"/>
        <c:crossAx val="125790464"/>
        <c:crosses val="autoZero"/>
        <c:crossBetween val="between"/>
      </c:valAx>
      <c:spPr>
        <a:noFill/>
      </c:spPr>
    </c:plotArea>
    <c:plotVisOnly val="1"/>
  </c:chart>
  <c:spPr>
    <a:noFill/>
  </c:spPr>
  <c:txPr>
    <a:bodyPr/>
    <a:lstStyle/>
    <a:p>
      <a:pPr>
        <a:defRPr sz="1400" b="1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dPt>
            <c:idx val="1"/>
            <c:explosion val="6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11,5%</a:t>
                    </a: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88,5%</a:t>
                    </a: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Foglio1!$A$34:$A$36</c:f>
              <c:strCache>
                <c:ptCount val="3"/>
                <c:pt idx="0">
                  <c:v>2000</c:v>
                </c:pt>
                <c:pt idx="1">
                  <c:v>Lettori libri religiosi</c:v>
                </c:pt>
                <c:pt idx="2">
                  <c:v>Altro</c:v>
                </c:pt>
              </c:strCache>
            </c:strRef>
          </c:cat>
          <c:val>
            <c:numRef>
              <c:f>Foglio1!$B$34:$B$36</c:f>
              <c:numCache>
                <c:formatCode>0.0%</c:formatCode>
                <c:ptCount val="3"/>
                <c:pt idx="1">
                  <c:v>0.115</c:v>
                </c:pt>
                <c:pt idx="2">
                  <c:v>0.88500000000000001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  <c:dispBlanksAs val="zero"/>
  </c:chart>
  <c:spPr>
    <a:noFill/>
  </c:spPr>
  <c:txPr>
    <a:bodyPr/>
    <a:lstStyle/>
    <a:p>
      <a:pPr>
        <a:defRPr sz="1400" b="1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dPt>
            <c:idx val="1"/>
            <c:explosion val="6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11,5%</a:t>
                    </a: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88,5%</a:t>
                    </a: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Foglio1!$A$34:$A$36</c:f>
              <c:strCache>
                <c:ptCount val="3"/>
                <c:pt idx="0">
                  <c:v>2000</c:v>
                </c:pt>
                <c:pt idx="1">
                  <c:v>Lettori libri religiosi</c:v>
                </c:pt>
                <c:pt idx="2">
                  <c:v>Altro</c:v>
                </c:pt>
              </c:strCache>
            </c:strRef>
          </c:cat>
          <c:val>
            <c:numRef>
              <c:f>Foglio1!$B$34:$B$36</c:f>
              <c:numCache>
                <c:formatCode>0.0%</c:formatCode>
                <c:ptCount val="3"/>
                <c:pt idx="1">
                  <c:v>0.115</c:v>
                </c:pt>
                <c:pt idx="2">
                  <c:v>0.88500000000000001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  <c:dispBlanksAs val="zero"/>
  </c:chart>
  <c:spPr>
    <a:noFill/>
  </c:spPr>
  <c:txPr>
    <a:bodyPr/>
    <a:lstStyle/>
    <a:p>
      <a:pPr>
        <a:defRPr sz="1400" b="1"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dPt>
            <c:idx val="0"/>
            <c:explosion val="9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40,5%</a:t>
                    </a:r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59,5%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Foglio1!$A$3:$A$4</c:f>
              <c:strCache>
                <c:ptCount val="2"/>
                <c:pt idx="0">
                  <c:v>Lettori</c:v>
                </c:pt>
                <c:pt idx="1">
                  <c:v>Non lettori</c:v>
                </c:pt>
              </c:strCache>
            </c:strRef>
          </c:cat>
          <c:val>
            <c:numRef>
              <c:f>Foglio1!$B$3:$B$4</c:f>
              <c:numCache>
                <c:formatCode>0.0%</c:formatCode>
                <c:ptCount val="2"/>
                <c:pt idx="0">
                  <c:v>0.40500000000000008</c:v>
                </c:pt>
                <c:pt idx="1">
                  <c:v>0.59499999999999997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spPr>
    <a:noFill/>
  </c:spPr>
  <c:txPr>
    <a:bodyPr/>
    <a:lstStyle/>
    <a:p>
      <a:pPr>
        <a:defRPr sz="1400" b="1"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2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3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Foglio1!$A$70:$A$78</c:f>
              <c:strCache>
                <c:ptCount val="9"/>
                <c:pt idx="0">
                  <c:v>18 34 anni</c:v>
                </c:pt>
                <c:pt idx="1">
                  <c:v>34 54 </c:v>
                </c:pt>
                <c:pt idx="2">
                  <c:v>55 64 </c:v>
                </c:pt>
                <c:pt idx="3">
                  <c:v>Oltre 64 anni</c:v>
                </c:pt>
                <c:pt idx="5">
                  <c:v>18 30 anni</c:v>
                </c:pt>
                <c:pt idx="6">
                  <c:v>31 45</c:v>
                </c:pt>
                <c:pt idx="7">
                  <c:v>46 60 </c:v>
                </c:pt>
                <c:pt idx="8">
                  <c:v>Oltre 60 anni</c:v>
                </c:pt>
              </c:strCache>
            </c:strRef>
          </c:cat>
          <c:val>
            <c:numRef>
              <c:f>Foglio1!$B$70:$B$78</c:f>
              <c:numCache>
                <c:formatCode>0.0%</c:formatCode>
                <c:ptCount val="9"/>
                <c:pt idx="0">
                  <c:v>0.13700000000000001</c:v>
                </c:pt>
                <c:pt idx="1">
                  <c:v>7.0999999999999994E-2</c:v>
                </c:pt>
                <c:pt idx="2">
                  <c:v>6.4000000000000112E-2</c:v>
                </c:pt>
                <c:pt idx="3">
                  <c:v>0.30300000000000032</c:v>
                </c:pt>
                <c:pt idx="5">
                  <c:v>0.14500000000000021</c:v>
                </c:pt>
                <c:pt idx="6">
                  <c:v>0.10299999999999998</c:v>
                </c:pt>
                <c:pt idx="7">
                  <c:v>0.14000000000000001</c:v>
                </c:pt>
                <c:pt idx="8">
                  <c:v>0.12000000000000002</c:v>
                </c:pt>
              </c:numCache>
            </c:numRef>
          </c:val>
        </c:ser>
        <c:dLbls>
          <c:showVal val="1"/>
        </c:dLbls>
        <c:overlap val="-25"/>
        <c:axId val="124925056"/>
        <c:axId val="124926592"/>
      </c:barChart>
      <c:catAx>
        <c:axId val="12492505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24926592"/>
        <c:crosses val="autoZero"/>
        <c:auto val="1"/>
        <c:lblAlgn val="ctr"/>
        <c:lblOffset val="100"/>
      </c:catAx>
      <c:valAx>
        <c:axId val="124926592"/>
        <c:scaling>
          <c:orientation val="minMax"/>
        </c:scaling>
        <c:delete val="1"/>
        <c:axPos val="l"/>
        <c:numFmt formatCode="0.0%" sourceLinked="1"/>
        <c:tickLblPos val="nextTo"/>
        <c:crossAx val="124925056"/>
        <c:crosses val="autoZero"/>
        <c:crossBetween val="between"/>
      </c:valAx>
      <c:spPr>
        <a:noFill/>
      </c:spPr>
    </c:plotArea>
    <c:plotVisOnly val="1"/>
    <c:dispBlanksAs val="gap"/>
  </c:chart>
  <c:spPr>
    <a:noFill/>
  </c:spPr>
  <c:txPr>
    <a:bodyPr/>
    <a:lstStyle/>
    <a:p>
      <a:pPr>
        <a:defRPr b="1"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dPt>
            <c:idx val="0"/>
            <c:explosion val="8"/>
            <c:spPr>
              <a:solidFill>
                <a:srgbClr val="00B050"/>
              </a:solidFill>
            </c:spPr>
          </c:dPt>
          <c:dPt>
            <c:idx val="1"/>
            <c:explosion val="20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24,3%</a:t>
                    </a: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13,4%</a:t>
                    </a: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62,3%</a:t>
                    </a: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Foglio1!$A$87:$A$89</c:f>
              <c:strCache>
                <c:ptCount val="3"/>
                <c:pt idx="0">
                  <c:v>Laureati</c:v>
                </c:pt>
                <c:pt idx="1">
                  <c:v>Medie superiori</c:v>
                </c:pt>
                <c:pt idx="2">
                  <c:v>Inferiori + Elementari</c:v>
                </c:pt>
              </c:strCache>
            </c:strRef>
          </c:cat>
          <c:val>
            <c:numRef>
              <c:f>Foglio1!$B$87:$B$89</c:f>
              <c:numCache>
                <c:formatCode>0.0%</c:formatCode>
                <c:ptCount val="3"/>
                <c:pt idx="0">
                  <c:v>0.24300000000000024</c:v>
                </c:pt>
                <c:pt idx="1">
                  <c:v>0.13400000000000001</c:v>
                </c:pt>
                <c:pt idx="2">
                  <c:v>0.62300000000000111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  <c:dispBlanksAs val="zero"/>
  </c:chart>
  <c:spPr>
    <a:noFill/>
  </c:spPr>
  <c:txPr>
    <a:bodyPr/>
    <a:lstStyle/>
    <a:p>
      <a:pPr>
        <a:defRPr b="1"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</c:spPr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Foglio1!$A$109:$A$113</c:f>
              <c:strCache>
                <c:ptCount val="5"/>
                <c:pt idx="0">
                  <c:v>Non indicano</c:v>
                </c:pt>
                <c:pt idx="1">
                  <c:v>Non praticanti e non credenti</c:v>
                </c:pt>
                <c:pt idx="2">
                  <c:v>Praticanti saltuari</c:v>
                </c:pt>
                <c:pt idx="3">
                  <c:v>Praticanti assidui non impegnati</c:v>
                </c:pt>
                <c:pt idx="4">
                  <c:v>Praticanti impegnati in organizzazioni religiose</c:v>
                </c:pt>
              </c:strCache>
            </c:strRef>
          </c:cat>
          <c:val>
            <c:numRef>
              <c:f>Foglio1!$B$109:$B$113</c:f>
              <c:numCache>
                <c:formatCode>0.0%</c:formatCode>
                <c:ptCount val="5"/>
                <c:pt idx="0">
                  <c:v>0.111</c:v>
                </c:pt>
                <c:pt idx="1">
                  <c:v>0.37700000000000045</c:v>
                </c:pt>
                <c:pt idx="2">
                  <c:v>9.0000000000000024E-2</c:v>
                </c:pt>
                <c:pt idx="3">
                  <c:v>0.15100000000000022</c:v>
                </c:pt>
                <c:pt idx="4">
                  <c:v>0.27100000000000002</c:v>
                </c:pt>
              </c:numCache>
            </c:numRef>
          </c:val>
        </c:ser>
        <c:dLbls>
          <c:showVal val="1"/>
        </c:dLbls>
        <c:overlap val="-25"/>
        <c:axId val="125012608"/>
        <c:axId val="125018496"/>
      </c:barChart>
      <c:catAx>
        <c:axId val="125012608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25018496"/>
        <c:crosses val="autoZero"/>
        <c:auto val="1"/>
        <c:lblAlgn val="ctr"/>
        <c:lblOffset val="100"/>
      </c:catAx>
      <c:valAx>
        <c:axId val="125018496"/>
        <c:scaling>
          <c:orientation val="minMax"/>
        </c:scaling>
        <c:delete val="1"/>
        <c:axPos val="b"/>
        <c:numFmt formatCode="0.0%" sourceLinked="1"/>
        <c:tickLblPos val="nextTo"/>
        <c:crossAx val="125012608"/>
        <c:crosses val="autoZero"/>
        <c:crossBetween val="between"/>
      </c:valAx>
      <c:spPr>
        <a:noFill/>
      </c:spPr>
    </c:plotArea>
    <c:plotVisOnly val="1"/>
    <c:dispBlanksAs val="gap"/>
  </c:chart>
  <c:spPr>
    <a:noFill/>
  </c:spPr>
  <c:txPr>
    <a:bodyPr/>
    <a:lstStyle/>
    <a:p>
      <a:pPr>
        <a:defRPr sz="1200" b="1"/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Foglio1!$A$99</c:f>
              <c:strCache>
                <c:ptCount val="1"/>
                <c:pt idx="0">
                  <c:v>Produzione rimanente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showVal val="1"/>
          </c:dLbls>
          <c:cat>
            <c:numRef>
              <c:f>Foglio1!$B$98:$H$98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Foglio1!$B$99:$H$99</c:f>
              <c:numCache>
                <c:formatCode>#,##0</c:formatCode>
                <c:ptCount val="7"/>
                <c:pt idx="0">
                  <c:v>53776</c:v>
                </c:pt>
                <c:pt idx="1">
                  <c:v>56825</c:v>
                </c:pt>
                <c:pt idx="2">
                  <c:v>61336</c:v>
                </c:pt>
                <c:pt idx="3">
                  <c:v>58319</c:v>
                </c:pt>
                <c:pt idx="4">
                  <c:v>58221</c:v>
                </c:pt>
                <c:pt idx="5">
                  <c:v>56564</c:v>
                </c:pt>
                <c:pt idx="6">
                  <c:v>67249</c:v>
                </c:pt>
              </c:numCache>
            </c:numRef>
          </c:val>
        </c:ser>
        <c:ser>
          <c:idx val="1"/>
          <c:order val="1"/>
          <c:tx>
            <c:strRef>
              <c:f>Foglio1!$A$100</c:f>
              <c:strCache>
                <c:ptCount val="1"/>
                <c:pt idx="0">
                  <c:v>Laici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-6.3656672040100018E-18"/>
                  <c:y val="2.8218497380567989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1.6931098428340792E-2"/>
                </c:manualLayout>
              </c:layout>
              <c:showVal val="1"/>
            </c:dLbl>
            <c:dLbl>
              <c:idx val="2"/>
              <c:layout>
                <c:manualLayout>
                  <c:x val="2.7777777777777796E-3"/>
                  <c:y val="2.8218497380567989E-2"/>
                </c:manualLayout>
              </c:layout>
              <c:showVal val="1"/>
            </c:dLbl>
            <c:dLbl>
              <c:idx val="3"/>
              <c:layout>
                <c:manualLayout>
                  <c:x val="4.1666666666666675E-3"/>
                  <c:y val="1.4109248690283994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2.8218497380567989E-2"/>
                </c:manualLayout>
              </c:layout>
              <c:showVal val="1"/>
            </c:dLbl>
            <c:dLbl>
              <c:idx val="5"/>
              <c:layout>
                <c:manualLayout>
                  <c:x val="1.3888888888888894E-3"/>
                  <c:y val="2.8218497380567989E-2"/>
                </c:manualLayout>
              </c:layout>
              <c:showVal val="1"/>
            </c:dLbl>
            <c:dLbl>
              <c:idx val="6"/>
              <c:layout>
                <c:manualLayout>
                  <c:x val="-2.7777777777777796E-3"/>
                  <c:y val="2.8218497380567989E-2"/>
                </c:manualLayout>
              </c:layout>
              <c:showVal val="1"/>
            </c:dLbl>
            <c:showVal val="1"/>
          </c:dLbls>
          <c:cat>
            <c:numRef>
              <c:f>Foglio1!$B$98:$H$98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Foglio1!$B$100:$H$100</c:f>
              <c:numCache>
                <c:formatCode>_-* #,##0_-;\-* #,##0_-;_-* "-"??_-;_-@_-</c:formatCode>
                <c:ptCount val="7"/>
                <c:pt idx="0">
                  <c:v>1290</c:v>
                </c:pt>
                <c:pt idx="1">
                  <c:v>1367</c:v>
                </c:pt>
                <c:pt idx="2">
                  <c:v>1303</c:v>
                </c:pt>
                <c:pt idx="3">
                  <c:v>1616</c:v>
                </c:pt>
                <c:pt idx="4">
                  <c:v>1446</c:v>
                </c:pt>
                <c:pt idx="5">
                  <c:v>1432</c:v>
                </c:pt>
                <c:pt idx="6">
                  <c:v>1449</c:v>
                </c:pt>
              </c:numCache>
            </c:numRef>
          </c:val>
        </c:ser>
        <c:ser>
          <c:idx val="2"/>
          <c:order val="2"/>
          <c:tx>
            <c:strRef>
              <c:f>Foglio1!$A$101</c:f>
              <c:strCache>
                <c:ptCount val="1"/>
                <c:pt idx="0">
                  <c:v>Editoria cattolica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1"/>
              <c:layout>
                <c:manualLayout>
                  <c:x val="0"/>
                  <c:y val="-8.4655492141703752E-3"/>
                </c:manualLayout>
              </c:layout>
              <c:showVal val="1"/>
            </c:dLbl>
            <c:showVal val="1"/>
          </c:dLbls>
          <c:cat>
            <c:numRef>
              <c:f>Foglio1!$B$98:$H$98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Foglio1!$B$101:$H$101</c:f>
              <c:numCache>
                <c:formatCode>_-* #,##0_-;\-* #,##0_-;_-* "-"??_-;_-@_-</c:formatCode>
                <c:ptCount val="7"/>
                <c:pt idx="0">
                  <c:v>4072</c:v>
                </c:pt>
                <c:pt idx="1">
                  <c:v>3739</c:v>
                </c:pt>
                <c:pt idx="2">
                  <c:v>4207</c:v>
                </c:pt>
                <c:pt idx="3">
                  <c:v>4128</c:v>
                </c:pt>
                <c:pt idx="4">
                  <c:v>4235</c:v>
                </c:pt>
                <c:pt idx="5">
                  <c:v>4254</c:v>
                </c:pt>
                <c:pt idx="6">
                  <c:v>4006</c:v>
                </c:pt>
              </c:numCache>
            </c:numRef>
          </c:val>
        </c:ser>
        <c:dLbls>
          <c:showVal val="1"/>
        </c:dLbls>
        <c:gapWidth val="95"/>
        <c:overlap val="100"/>
        <c:axId val="125187584"/>
        <c:axId val="125189120"/>
      </c:barChart>
      <c:catAx>
        <c:axId val="1251875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125189120"/>
        <c:crosses val="autoZero"/>
        <c:auto val="1"/>
        <c:lblAlgn val="ctr"/>
        <c:lblOffset val="100"/>
      </c:catAx>
      <c:valAx>
        <c:axId val="125189120"/>
        <c:scaling>
          <c:orientation val="minMax"/>
        </c:scaling>
        <c:delete val="1"/>
        <c:axPos val="l"/>
        <c:numFmt formatCode="#,##0" sourceLinked="1"/>
        <c:tickLblPos val="nextTo"/>
        <c:crossAx val="125187584"/>
        <c:crosses val="autoZero"/>
        <c:crossBetween val="between"/>
      </c:valAx>
      <c:spPr>
        <a:noFill/>
      </c:spPr>
    </c:plotArea>
    <c:plotVisOnly val="1"/>
  </c:chart>
  <c:spPr>
    <a:noFill/>
  </c:spPr>
  <c:txPr>
    <a:bodyPr/>
    <a:lstStyle/>
    <a:p>
      <a:pPr>
        <a:defRPr sz="1400" b="1"/>
      </a:pPr>
      <a:endParaRPr lang="it-IT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Foglio1!$B$118</c:f>
              <c:strCache>
                <c:ptCount val="1"/>
                <c:pt idx="0">
                  <c:v>2010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24,1%</a:t>
                    </a:r>
                  </a:p>
                </c:rich>
              </c:tx>
              <c:showPercent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75,9%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Foglio1!$A$119:$A$120</c:f>
              <c:strCache>
                <c:ptCount val="2"/>
                <c:pt idx="0">
                  <c:v>Laici</c:v>
                </c:pt>
                <c:pt idx="1">
                  <c:v>Editoria cattolica</c:v>
                </c:pt>
              </c:strCache>
            </c:strRef>
          </c:cat>
          <c:val>
            <c:numRef>
              <c:f>Foglio1!$B$119:$B$120</c:f>
              <c:numCache>
                <c:formatCode>0.0%</c:formatCode>
                <c:ptCount val="2"/>
                <c:pt idx="0">
                  <c:v>0.24100000000000002</c:v>
                </c:pt>
                <c:pt idx="1">
                  <c:v>0.75900000000000012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spPr>
    <a:noFill/>
  </c:spPr>
  <c:txPr>
    <a:bodyPr/>
    <a:lstStyle/>
    <a:p>
      <a:pPr>
        <a:defRPr sz="1200" b="1"/>
      </a:pPr>
      <a:endParaRPr lang="it-IT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0.02343</cdr:x>
      <cdr:y>0.22222</cdr:y>
    </cdr:from>
    <cdr:to>
      <cdr:x>0.04687</cdr:x>
      <cdr:y>0.33333</cdr:y>
    </cdr:to>
    <cdr:sp macro="" textlink="">
      <cdr:nvSpPr>
        <cdr:cNvPr id="2" name="Parentesi graffa aperta 1"/>
        <cdr:cNvSpPr/>
      </cdr:nvSpPr>
      <cdr:spPr>
        <a:xfrm xmlns:a="http://schemas.openxmlformats.org/drawingml/2006/main">
          <a:off x="214282" y="1000132"/>
          <a:ext cx="214314" cy="500066"/>
        </a:xfrm>
        <a:prstGeom xmlns:a="http://schemas.openxmlformats.org/drawingml/2006/main" prst="leftBrac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it-IT" dirty="0"/>
        </a:p>
      </cdr:txBody>
    </cdr:sp>
  </cdr:relSizeAnchor>
  <cdr:relSizeAnchor xmlns:cdr="http://schemas.openxmlformats.org/drawingml/2006/chartDrawing">
    <cdr:from>
      <cdr:x>0.85938</cdr:x>
      <cdr:y>0.09524</cdr:y>
    </cdr:from>
    <cdr:to>
      <cdr:x>0.88282</cdr:x>
      <cdr:y>0.20635</cdr:y>
    </cdr:to>
    <cdr:sp macro="" textlink="">
      <cdr:nvSpPr>
        <cdr:cNvPr id="3" name="Parentesi graffa aperta 2"/>
        <cdr:cNvSpPr/>
      </cdr:nvSpPr>
      <cdr:spPr>
        <a:xfrm xmlns:a="http://schemas.openxmlformats.org/drawingml/2006/main">
          <a:off x="7858148" y="428628"/>
          <a:ext cx="214314" cy="500066"/>
        </a:xfrm>
        <a:prstGeom xmlns:a="http://schemas.openxmlformats.org/drawingml/2006/main" prst="leftBrac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it-IT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CFBD-98D1-4150-B377-CA64807C09F9}" type="datetimeFigureOut">
              <a:rPr lang="it-IT" smtClean="0"/>
              <a:pPr/>
              <a:t>16/04/2017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AF4F-F47D-4365-8D8A-9F2CB8FA3A9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6187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CFBD-98D1-4150-B377-CA64807C09F9}" type="datetimeFigureOut">
              <a:rPr lang="it-IT" smtClean="0"/>
              <a:pPr/>
              <a:t>16/04/2017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AF4F-F47D-4365-8D8A-9F2CB8FA3A9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67807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CFBD-98D1-4150-B377-CA64807C09F9}" type="datetimeFigureOut">
              <a:rPr lang="it-IT" smtClean="0"/>
              <a:pPr/>
              <a:t>16/04/2017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AF4F-F47D-4365-8D8A-9F2CB8FA3A9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9063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CFBD-98D1-4150-B377-CA64807C09F9}" type="datetimeFigureOut">
              <a:rPr lang="it-IT" smtClean="0"/>
              <a:pPr/>
              <a:t>16/04/2017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AF4F-F47D-4365-8D8A-9F2CB8FA3A9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3633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CFBD-98D1-4150-B377-CA64807C09F9}" type="datetimeFigureOut">
              <a:rPr lang="it-IT" smtClean="0"/>
              <a:pPr/>
              <a:t>16/04/2017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AF4F-F47D-4365-8D8A-9F2CB8FA3A9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320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CFBD-98D1-4150-B377-CA64807C09F9}" type="datetimeFigureOut">
              <a:rPr lang="it-IT" smtClean="0"/>
              <a:pPr/>
              <a:t>16/04/2017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AF4F-F47D-4365-8D8A-9F2CB8FA3A9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5592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CFBD-98D1-4150-B377-CA64807C09F9}" type="datetimeFigureOut">
              <a:rPr lang="it-IT" smtClean="0"/>
              <a:pPr/>
              <a:t>16/04/2017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AF4F-F47D-4365-8D8A-9F2CB8FA3A9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4045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CFBD-98D1-4150-B377-CA64807C09F9}" type="datetimeFigureOut">
              <a:rPr lang="it-IT" smtClean="0"/>
              <a:pPr/>
              <a:t>16/04/2017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AF4F-F47D-4365-8D8A-9F2CB8FA3A9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92564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CFBD-98D1-4150-B377-CA64807C09F9}" type="datetimeFigureOut">
              <a:rPr lang="it-IT" smtClean="0"/>
              <a:pPr/>
              <a:t>16/04/2017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AF4F-F47D-4365-8D8A-9F2CB8FA3A9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70749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CFBD-98D1-4150-B377-CA64807C09F9}" type="datetimeFigureOut">
              <a:rPr lang="it-IT" smtClean="0"/>
              <a:pPr/>
              <a:t>16/04/2017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AF4F-F47D-4365-8D8A-9F2CB8FA3A9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07674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CFBD-98D1-4150-B377-CA64807C09F9}" type="datetimeFigureOut">
              <a:rPr lang="it-IT" smtClean="0"/>
              <a:pPr/>
              <a:t>16/04/2017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AF4F-F47D-4365-8D8A-9F2CB8FA3A9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79756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ACFBD-98D1-4150-B377-CA64807C09F9}" type="datetimeFigureOut">
              <a:rPr lang="it-IT" smtClean="0"/>
              <a:pPr/>
              <a:t>16/04/2017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EAF4F-F47D-4365-8D8A-9F2CB8FA3A9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5806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url?sa=i&amp;rct=j&amp;q=&amp;esrc=s&amp;frm=1&amp;source=images&amp;cd=&amp;cad=rja&amp;uact=8&amp;ved=0CAcQjRw&amp;url=http://autori.librimondadori.it/carlo-maria-martini&amp;ei=o1dLVfvUCoLZU56NgKgJ&amp;bvm=bv.92765956,d.d24&amp;psig=AFQjCNFTSqNI_omLRivtgpyR_9CSOFIrGA&amp;ust=1431087384562788" TargetMode="External"/><Relationship Id="rId13" Type="http://schemas.openxmlformats.org/officeDocument/2006/relationships/image" Target="../media/image14.png"/><Relationship Id="rId18" Type="http://schemas.openxmlformats.org/officeDocument/2006/relationships/hyperlink" Target="http://www.google.it/url?sa=i&amp;rct=j&amp;q=&amp;esrc=s&amp;frm=1&amp;source=images&amp;cd=&amp;cad=rja&amp;uact=8&amp;ved=0CAcQjRw&amp;url=http://www.libreriaterrasanta.it/ltx/showPage.jsp?wi_number=35001&amp;ei=pFxLVcvqO4m5UdfbgbAL&amp;bvm=bv.92765956,d.d24&amp;psig=AFQjCNGBKYM0G6S-BC07KKg6kqEUDjnGRQ&amp;ust=1431088672752108" TargetMode="External"/><Relationship Id="rId26" Type="http://schemas.openxmlformats.org/officeDocument/2006/relationships/hyperlink" Target="https://www.google.it/url?sa=i&amp;rct=j&amp;q=&amp;esrc=s&amp;frm=1&amp;source=images&amp;cd=&amp;cad=rja&amp;uact=8&amp;ved=0CAcQjRw&amp;url=https://www.bookrepublic.it/book/9788851414252-guide-in-tempi-difficili/&amp;ei=DV9LVf_xHoLfUdWSgcAB&amp;bvm=bv.92765956,d.d24&amp;psig=AFQjCNFK73ZtJfpnEZAusm0b1xKa2i-QKA&amp;ust=1431089290898764" TargetMode="External"/><Relationship Id="rId3" Type="http://schemas.openxmlformats.org/officeDocument/2006/relationships/image" Target="../media/image9.jpeg"/><Relationship Id="rId21" Type="http://schemas.openxmlformats.org/officeDocument/2006/relationships/image" Target="../media/image18.jpeg"/><Relationship Id="rId34" Type="http://schemas.openxmlformats.org/officeDocument/2006/relationships/hyperlink" Target="http://www.google.it/url?sa=i&amp;rct=j&amp;q=&amp;esrc=s&amp;frm=1&amp;source=images&amp;cd=&amp;cad=rja&amp;uact=8&amp;ved=0CAcQjRw&amp;url=http://www.aclibergamo.it/notizie/articolo/veglia-dei-lavoratori.-intervento-del-card.-carlo-maria-martini&amp;ei=Q2JLVb3LK4n9Uq7jgdgF&amp;bvm=bv.92765956,d.d24&amp;psig=AFQjCNEBcVwfx4N-3f1aKisVeX1Bj3KeYA&amp;ust=1431090112162737" TargetMode="External"/><Relationship Id="rId7" Type="http://schemas.openxmlformats.org/officeDocument/2006/relationships/image" Target="../media/image11.jpeg"/><Relationship Id="rId12" Type="http://schemas.openxmlformats.org/officeDocument/2006/relationships/hyperlink" Target="http://www.google.it/url?sa=i&amp;rct=j&amp;q=&amp;esrc=s&amp;frm=1&amp;source=images&amp;cd=&amp;cad=rja&amp;uact=8&amp;ved=0CAcQjRw&amp;url=http://www.rizzoli.eu/libri/parlate-con-il-cuore/&amp;ei=8FhLVc3wDoqqUe65gPAK&amp;bvm=bv.92765956,d.d24&amp;psig=AFQjCNF-2OQ0rJcmfttpPA1iKxqOVvjTSw&amp;ust=1431087719565105" TargetMode="External"/><Relationship Id="rId17" Type="http://schemas.openxmlformats.org/officeDocument/2006/relationships/image" Target="../media/image16.jpeg"/><Relationship Id="rId25" Type="http://schemas.openxmlformats.org/officeDocument/2006/relationships/image" Target="../media/image20.jpeg"/><Relationship Id="rId33" Type="http://schemas.openxmlformats.org/officeDocument/2006/relationships/image" Target="../media/image24.jpeg"/><Relationship Id="rId2" Type="http://schemas.openxmlformats.org/officeDocument/2006/relationships/hyperlink" Target="http://www.google.it/url?sa=i&amp;rct=j&amp;q=&amp;esrc=s&amp;frm=1&amp;source=images&amp;cd=&amp;cad=rja&amp;uact=8&amp;ved=0CAcQjRw&amp;url=http://www.ibs.it/code/9788851408954/valli-aldo-m-/storia-uomo-ritratto.html&amp;ei=6FZLVaWZJILaU-LsgdAP&amp;bvm=bv.92765956,d.d24&amp;psig=AFQjCNEU8f4ZyN1cNHcivQ6fxV8hEmYP5g&amp;ust=1431087203710708" TargetMode="External"/><Relationship Id="rId16" Type="http://schemas.openxmlformats.org/officeDocument/2006/relationships/hyperlink" Target="http://www.google.it/url?sa=i&amp;rct=j&amp;q=&amp;esrc=s&amp;frm=1&amp;source=images&amp;cd=&amp;cad=rja&amp;uact=8&amp;ved=0CAcQjRw&amp;url=http://www.einaudi.it/libri/libro/ignazio-marino-carlo-maria-martini/credere-e-conoscere/978880621284&amp;ei=fFtLVafuCsHkUv_agJgE&amp;bvm=bv.92765956,d.d24&amp;psig=AFQjCNHftjwZI0rBFrml55hXIJN9YTREuA&amp;ust=1431088378169864" TargetMode="External"/><Relationship Id="rId20" Type="http://schemas.openxmlformats.org/officeDocument/2006/relationships/hyperlink" Target="http://www.google.it/url?sa=i&amp;rct=j&amp;q=&amp;esrc=s&amp;frm=1&amp;source=images&amp;cd=&amp;cad=rja&amp;uact=8&amp;ved=0CAcQjRw&amp;url=http://www.libreriaterrasanta.it/ltx/showPage.jsp?wi_number=34946&amp;ei=811LVdCXB4X0UrTogYAE&amp;bvm=bv.92765956,d.d24&amp;psig=AFQjCNGDL-iy5KQvI53XhSSveY5bn0shMQ&amp;ust=1431088938328618" TargetMode="External"/><Relationship Id="rId29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it/url?sa=i&amp;rct=j&amp;q=&amp;esrc=s&amp;frm=1&amp;source=images&amp;cd=&amp;cad=rja&amp;uact=8&amp;ved=0CAcQjRw&amp;url=http://www.libreriallarco.it/libri/perche-avete-paura/&amp;ei=bFdLVdiCBszzUveAgYAC&amp;bvm=bv.92765956,d.d24&amp;psig=AFQjCNEKunC8RUK-e_kCJEZMTB57LC9g-g&amp;ust=1431087337589012" TargetMode="External"/><Relationship Id="rId11" Type="http://schemas.openxmlformats.org/officeDocument/2006/relationships/image" Target="../media/image13.jpeg"/><Relationship Id="rId24" Type="http://schemas.openxmlformats.org/officeDocument/2006/relationships/hyperlink" Target="http://www.google.it/url?sa=i&amp;rct=j&amp;q=&amp;esrc=s&amp;frm=1&amp;source=images&amp;cd=&amp;cad=rja&amp;uact=8&amp;ved=0CAcQjRw&amp;url=http://www.libreriaterrasanta.it/ltx/showPage.jsp?wi_number=34910&amp;ei=j15LVdTZOIT9UKC5gaAG&amp;bvm=bv.92765956,d.d24&amp;psig=AFQjCNEF4-TpdKoTpXeUniJMozLF5wsfVw&amp;ust=1431089160916407" TargetMode="External"/><Relationship Id="rId32" Type="http://schemas.openxmlformats.org/officeDocument/2006/relationships/hyperlink" Target="http://www.google.it/url?sa=i&amp;rct=j&amp;q=&amp;esrc=s&amp;frm=1&amp;source=images&amp;cd=&amp;cad=rja&amp;uact=8&amp;ved=0CAcQjRw&amp;url=http://www.solonotizie24.it/wip/2014/03/13/un-anno-fa-lelezione-di-papa-francesco/18951&amp;ei=O2FLVfiNDoHdUeXSgKAB&amp;bvm=bv.92765956,d.d24&amp;psig=AFQjCNFpQ9wzpvUKdWuHpsGZgH2b_bNb5Q&amp;ust=1431089838817852" TargetMode="External"/><Relationship Id="rId37" Type="http://schemas.openxmlformats.org/officeDocument/2006/relationships/image" Target="../media/image26.jpeg"/><Relationship Id="rId5" Type="http://schemas.openxmlformats.org/officeDocument/2006/relationships/image" Target="../media/image10.jpeg"/><Relationship Id="rId15" Type="http://schemas.openxmlformats.org/officeDocument/2006/relationships/image" Target="../media/image15.jpeg"/><Relationship Id="rId23" Type="http://schemas.openxmlformats.org/officeDocument/2006/relationships/image" Target="../media/image19.jpeg"/><Relationship Id="rId28" Type="http://schemas.openxmlformats.org/officeDocument/2006/relationships/hyperlink" Target="http://www.google.it/url?sa=i&amp;rct=j&amp;q=&amp;esrc=s&amp;frm=1&amp;source=images&amp;cd=&amp;cad=rja&amp;uact=8&amp;ved=0CAcQjRw&amp;url=http://www.libreriadelsanto.it/libri/9788806222789/dono-e-perdono.html&amp;ei=rF9LVfOaPIT4UOzfgGA&amp;bvm=bv.92765956,d.d24&amp;psig=AFQjCNFcC_pU_SiGwTgj9wCezEzvOai-5A&amp;ust=1431089451081067" TargetMode="External"/><Relationship Id="rId36" Type="http://schemas.openxmlformats.org/officeDocument/2006/relationships/hyperlink" Target="http://www.google.it/url?sa=i&amp;rct=j&amp;q=&amp;esrc=s&amp;frm=1&amp;source=images&amp;cd=&amp;cad=rja&amp;uact=8&amp;ved=0CAcQjRw&amp;url=http://www.palermomania.it/tag_news.php?tag=Giovanni%20Paolo%20II&amp;ei=dWRLVai9M8jxUpy4gIAN&amp;bvm=bv.92765956,d.d24&amp;psig=AFQjCNHkJCoZAFDB-gYBV74v5Z2XAx6SBg&amp;ust=1431090662074320" TargetMode="External"/><Relationship Id="rId10" Type="http://schemas.openxmlformats.org/officeDocument/2006/relationships/hyperlink" Target="http://www.google.it/url?sa=i&amp;rct=j&amp;q=&amp;esrc=s&amp;frm=1&amp;source=images&amp;cd=&amp;cad=rja&amp;uact=8&amp;ved=0CAcQjRw&amp;url=http://allalucedelvangelo.blogspot.com/2015/03/linfanzia-di-gesu-di-j-ratzinger.html&amp;ei=hFhLVbCOLMvxUouGgLAK&amp;bvm=bv.92765956,d.d24&amp;psig=AFQjCNGf4rSO8BygjLFrtEEi13avyFQ7Pw&amp;ust=1431087613700064" TargetMode="External"/><Relationship Id="rId19" Type="http://schemas.openxmlformats.org/officeDocument/2006/relationships/image" Target="../media/image17.jpeg"/><Relationship Id="rId31" Type="http://schemas.openxmlformats.org/officeDocument/2006/relationships/image" Target="../media/image23.jpeg"/><Relationship Id="rId4" Type="http://schemas.openxmlformats.org/officeDocument/2006/relationships/hyperlink" Target="http://www.google.it/url?sa=i&amp;rct=j&amp;q=&amp;esrc=s&amp;frm=1&amp;source=images&amp;cd=&amp;cad=rja&amp;uact=8&amp;ved=0CAcQjRw&amp;url=http://www.ibs.it/code/9788804620624/benedetto-xvi--joseph-ra/luce-del-mondo.html&amp;ei=OVdLVefzMoWsUfeSgJAC&amp;bvm=bv.92765956,d.d24&amp;psig=AFQjCNE06EdW5Y8GoEEWVTFS4tGpJ6yj8w&amp;ust=1431087285303063" TargetMode="External"/><Relationship Id="rId9" Type="http://schemas.openxmlformats.org/officeDocument/2006/relationships/image" Target="../media/image12.jpeg"/><Relationship Id="rId14" Type="http://schemas.openxmlformats.org/officeDocument/2006/relationships/hyperlink" Target="http://www.google.it/url?sa=i&amp;rct=j&amp;q=&amp;esrc=s&amp;frm=1&amp;source=images&amp;cd=&amp;cad=rja&amp;uact=8&amp;ved=0CAcQjRw&amp;url=http://www.libreriadelsanto.it/libri/9788831542692/pensieri-e-parole-di-carlo-maria-martini.html&amp;ei=GVtLVceGCYKxUcymgSA&amp;bvm=bv.92765956,d.d24&amp;psig=AFQjCNGhpVPlovHz0C4sMRr5El2qPvAt5w&amp;ust=1431088269363647" TargetMode="External"/><Relationship Id="rId22" Type="http://schemas.openxmlformats.org/officeDocument/2006/relationships/hyperlink" Target="http://www.google.it/url?sa=i&amp;rct=j&amp;q=&amp;esrc=s&amp;frm=1&amp;source=images&amp;cd=&amp;cad=rja&amp;uact=8&amp;ved=0CAcQjRw&amp;url=http://www.libreriacoletti.it/libro/UMILTA-LA-STRADA-VERSO-DIO/9788830721364&amp;ei=N15LVY2yJsj2UJCFgNgC&amp;bvm=bv.92765956,d.d24&amp;psig=AFQjCNG1ptzDybmUENNBm0E9TFkWvXLtNw&amp;ust=1431089074438201" TargetMode="External"/><Relationship Id="rId27" Type="http://schemas.openxmlformats.org/officeDocument/2006/relationships/image" Target="../media/image21.jpeg"/><Relationship Id="rId30" Type="http://schemas.openxmlformats.org/officeDocument/2006/relationships/hyperlink" Target="http://www.google.it/url?sa=i&amp;rct=j&amp;q=&amp;esrc=s&amp;frm=1&amp;source=images&amp;cd=&amp;cad=rja&amp;uact=8&amp;ved=0CAcQjRw&amp;url=http://www.ragusanews.com/articolo/30221/il-video-in-cui-benedetto-xvi-legge-la-lettera-di-dimissioni-da-papa&amp;ei=yWFLVcy5KcHoUPuHgOgN&amp;bvm=bv.92765956,d.d24&amp;psig=AFQjCNFJfLQRmxjn8fLCXH8T0C6kWqmuWw&amp;ust=1431089986499449" TargetMode="External"/><Relationship Id="rId35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118237" y="-99392"/>
            <a:ext cx="9361040" cy="6984776"/>
          </a:xfrm>
          <a:prstGeom prst="rect">
            <a:avLst/>
          </a:prstGeom>
          <a:solidFill>
            <a:srgbClr val="419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612440" y="3284984"/>
            <a:ext cx="7920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-142907" y="1552693"/>
            <a:ext cx="94298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b="1" dirty="0" smtClean="0">
                <a:solidFill>
                  <a:schemeClr val="bg1"/>
                </a:solidFill>
              </a:rPr>
              <a:t>Guardare ai comportamenti e al cambiamento del pubblico del libro religioso attraverso i dati di mercato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9336" y="5228767"/>
            <a:ext cx="2986208" cy="165661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071934" y="-71462"/>
            <a:ext cx="10001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5000" b="1" dirty="0" smtClean="0">
                <a:solidFill>
                  <a:schemeClr val="bg1"/>
                </a:solidFill>
              </a:rPr>
              <a:t>N</a:t>
            </a:r>
            <a:endParaRPr lang="it-IT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339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-7146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latin typeface="Calibri" panose="020F0502020204030204" pitchFamily="34" charset="0"/>
              </a:rPr>
              <a:t>Mercato del libro religioso  a copie per tipologia di editori</a:t>
            </a:r>
            <a:r>
              <a:rPr lang="it-IT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*</a:t>
            </a:r>
          </a:p>
          <a:p>
            <a:r>
              <a:rPr lang="it-IT" sz="1200" b="1" dirty="0" smtClean="0"/>
              <a:t>Valori in Ml di euro e in % </a:t>
            </a:r>
          </a:p>
        </p:txBody>
      </p:sp>
      <p:sp>
        <p:nvSpPr>
          <p:cNvPr id="3" name="CasellaDiTesto 16"/>
          <p:cNvSpPr txBox="1">
            <a:spLocks noChangeArrowheads="1"/>
          </p:cNvSpPr>
          <p:nvPr/>
        </p:nvSpPr>
        <p:spPr bwMode="auto">
          <a:xfrm>
            <a:off x="0" y="651834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000" dirty="0" smtClean="0"/>
              <a:t>Elaborazione Ufficio studi Aie su dati Rebeccalibri, iBuk Librerie Arianna+, Nielsen</a:t>
            </a:r>
          </a:p>
          <a:p>
            <a:pPr algn="ctr" eaLnBrk="1" hangingPunct="1"/>
            <a:r>
              <a:rPr lang="it-IT" altLang="it-IT" sz="1000" dirty="0" smtClean="0"/>
              <a:t>© Ufficio studi Associazione Italiana Editori aprile 2017</a:t>
            </a:r>
            <a:endParaRPr lang="it-IT" altLang="it-IT" sz="1000" dirty="0"/>
          </a:p>
        </p:txBody>
      </p:sp>
      <p:graphicFrame>
        <p:nvGraphicFramePr>
          <p:cNvPr id="4" name="Grafico 3"/>
          <p:cNvGraphicFramePr/>
          <p:nvPr/>
        </p:nvGraphicFramePr>
        <p:xfrm>
          <a:off x="0" y="1357298"/>
          <a:ext cx="6929454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642910" y="5643578"/>
            <a:ext cx="6072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0000"/>
                </a:solidFill>
                <a:sym typeface="Wingdings"/>
              </a:rPr>
              <a:t></a:t>
            </a:r>
            <a:r>
              <a:rPr lang="it-IT" sz="1400" b="1" dirty="0" smtClean="0">
                <a:sym typeface="Wingdings"/>
              </a:rPr>
              <a:t> </a:t>
            </a:r>
            <a:r>
              <a:rPr lang="it-IT" sz="1400" b="1" dirty="0" smtClean="0"/>
              <a:t>Editori «laici» </a:t>
            </a:r>
            <a:r>
              <a:rPr lang="it-IT" sz="1400" b="1" dirty="0" smtClean="0">
                <a:solidFill>
                  <a:srgbClr val="FFC000"/>
                </a:solidFill>
                <a:sym typeface="Wingdings"/>
              </a:rPr>
              <a:t></a:t>
            </a:r>
            <a:r>
              <a:rPr lang="it-IT" sz="1400" b="1" dirty="0" smtClean="0">
                <a:sym typeface="Wingdings"/>
              </a:rPr>
              <a:t>  </a:t>
            </a:r>
            <a:r>
              <a:rPr lang="it-IT" sz="1400" b="1" dirty="0" smtClean="0"/>
              <a:t>Editori cattolici </a:t>
            </a:r>
            <a:r>
              <a:rPr 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</a:t>
            </a:r>
            <a:r>
              <a:rPr lang="it-IT" sz="1400" b="1" dirty="0" smtClean="0">
                <a:sym typeface="Wingdings"/>
              </a:rPr>
              <a:t> </a:t>
            </a:r>
            <a:r>
              <a:rPr lang="it-IT" sz="1400" b="1" dirty="0" smtClean="0"/>
              <a:t>Editori di altre fedi</a:t>
            </a:r>
            <a:endParaRPr lang="it-IT" sz="1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85720" y="107154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5,0 Ml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928794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4,5 Ml</a:t>
            </a:r>
          </a:p>
          <a:p>
            <a:pPr algn="ctr"/>
            <a:r>
              <a:rPr lang="it-IT" b="1" dirty="0" smtClean="0"/>
              <a:t>-10,0%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643306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4,5 Ml</a:t>
            </a:r>
          </a:p>
          <a:p>
            <a:pPr algn="ctr"/>
            <a:r>
              <a:rPr lang="it-IT" b="1" dirty="0" smtClean="0"/>
              <a:t>-%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57818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3,9 Ml</a:t>
            </a:r>
          </a:p>
          <a:p>
            <a:pPr algn="ctr"/>
            <a:r>
              <a:rPr lang="it-IT" b="1" dirty="0" smtClean="0"/>
              <a:t>-13,3%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215074" y="4907173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+4,0%</a:t>
            </a:r>
            <a:endParaRPr lang="it-IT" sz="1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286512" y="3500438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-17,9%</a:t>
            </a:r>
            <a:endParaRPr lang="it-IT" sz="1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215074" y="1714488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+6,7%</a:t>
            </a:r>
            <a:endParaRPr lang="it-IT" sz="1400" b="1" dirty="0"/>
          </a:p>
        </p:txBody>
      </p:sp>
      <p:graphicFrame>
        <p:nvGraphicFramePr>
          <p:cNvPr id="13" name="Grafico 12"/>
          <p:cNvGraphicFramePr/>
          <p:nvPr/>
        </p:nvGraphicFramePr>
        <p:xfrm>
          <a:off x="6643702" y="1428736"/>
          <a:ext cx="2285984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Connettore 1 14"/>
          <p:cNvCxnSpPr/>
          <p:nvPr/>
        </p:nvCxnSpPr>
        <p:spPr>
          <a:xfrm rot="5400000">
            <a:off x="7036611" y="3321843"/>
            <a:ext cx="3500462" cy="158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7715240" y="5357826"/>
            <a:ext cx="14287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B0F0"/>
                </a:solidFill>
                <a:sym typeface="Wingdings"/>
              </a:rPr>
              <a:t></a:t>
            </a:r>
            <a:r>
              <a:rPr lang="it-IT" sz="1400" b="1" dirty="0" smtClean="0">
                <a:sym typeface="Wingdings"/>
              </a:rPr>
              <a:t> </a:t>
            </a:r>
            <a:r>
              <a:rPr lang="it-IT" sz="1000" b="1" dirty="0" smtClean="0"/>
              <a:t>Editori nei canali trade </a:t>
            </a:r>
          </a:p>
          <a:p>
            <a:r>
              <a:rPr lang="it-IT" sz="1400" b="1" dirty="0" smtClean="0">
                <a:solidFill>
                  <a:schemeClr val="bg2">
                    <a:lumMod val="50000"/>
                  </a:schemeClr>
                </a:solidFill>
                <a:sym typeface="Wingdings"/>
              </a:rPr>
              <a:t></a:t>
            </a:r>
            <a:r>
              <a:rPr lang="it-IT" sz="1400" b="1" dirty="0" smtClean="0">
                <a:sym typeface="Wingdings"/>
              </a:rPr>
              <a:t> </a:t>
            </a:r>
            <a:r>
              <a:rPr lang="it-IT" sz="1000" b="1" dirty="0" smtClean="0"/>
              <a:t>Editoria religiosa</a:t>
            </a:r>
            <a:endParaRPr lang="it-IT" sz="1000" b="1" dirty="0"/>
          </a:p>
        </p:txBody>
      </p:sp>
      <p:sp>
        <p:nvSpPr>
          <p:cNvPr id="18" name="CasellaDiTesto 17"/>
          <p:cNvSpPr txBox="1"/>
          <p:nvPr/>
        </p:nvSpPr>
        <p:spPr>
          <a:xfrm rot="5400000">
            <a:off x="8362590" y="1933178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2016</a:t>
            </a:r>
            <a:endParaRPr lang="it-IT" sz="1200" b="1" dirty="0"/>
          </a:p>
        </p:txBody>
      </p:sp>
      <p:sp>
        <p:nvSpPr>
          <p:cNvPr id="19" name="CasellaDiTesto 18"/>
          <p:cNvSpPr txBox="1"/>
          <p:nvPr/>
        </p:nvSpPr>
        <p:spPr>
          <a:xfrm rot="5400000">
            <a:off x="8353838" y="2718996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2015</a:t>
            </a:r>
            <a:endParaRPr lang="it-IT" sz="1200" b="1" dirty="0"/>
          </a:p>
        </p:txBody>
      </p:sp>
      <p:sp>
        <p:nvSpPr>
          <p:cNvPr id="20" name="CasellaDiTesto 19"/>
          <p:cNvSpPr txBox="1"/>
          <p:nvPr/>
        </p:nvSpPr>
        <p:spPr>
          <a:xfrm rot="5400000">
            <a:off x="8353838" y="3647690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2014</a:t>
            </a:r>
            <a:endParaRPr lang="it-IT" sz="1200" b="1" dirty="0"/>
          </a:p>
        </p:txBody>
      </p:sp>
      <p:sp>
        <p:nvSpPr>
          <p:cNvPr id="21" name="CasellaDiTesto 20"/>
          <p:cNvSpPr txBox="1"/>
          <p:nvPr/>
        </p:nvSpPr>
        <p:spPr>
          <a:xfrm rot="5400000">
            <a:off x="8353838" y="4576384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2013</a:t>
            </a:r>
            <a:endParaRPr lang="it-IT" sz="1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-7146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latin typeface="Calibri" panose="020F0502020204030204" pitchFamily="34" charset="0"/>
              </a:rPr>
              <a:t>Contributo dei diversi editori alle vendite a valore e a copie: 2016</a:t>
            </a:r>
            <a:endParaRPr lang="it-IT" sz="30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it-IT" sz="1200" b="1" dirty="0" smtClean="0"/>
              <a:t>Valori in  Ml di copie, in % e in euro </a:t>
            </a:r>
          </a:p>
        </p:txBody>
      </p:sp>
      <p:graphicFrame>
        <p:nvGraphicFramePr>
          <p:cNvPr id="3" name="Grafico 2"/>
          <p:cNvGraphicFramePr/>
          <p:nvPr/>
        </p:nvGraphicFramePr>
        <p:xfrm>
          <a:off x="928662" y="1214422"/>
          <a:ext cx="6643734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142976" y="5835867"/>
            <a:ext cx="6072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0000"/>
                </a:solidFill>
                <a:sym typeface="Wingdings"/>
              </a:rPr>
              <a:t></a:t>
            </a:r>
            <a:r>
              <a:rPr lang="it-IT" sz="1400" b="1" dirty="0" smtClean="0">
                <a:sym typeface="Wingdings"/>
              </a:rPr>
              <a:t> </a:t>
            </a:r>
            <a:r>
              <a:rPr lang="it-IT" sz="1400" b="1" dirty="0" smtClean="0"/>
              <a:t>Editori «laici» </a:t>
            </a:r>
            <a:r>
              <a:rPr lang="it-IT" sz="1400" b="1" dirty="0" smtClean="0">
                <a:solidFill>
                  <a:srgbClr val="FFC000"/>
                </a:solidFill>
                <a:sym typeface="Wingdings"/>
              </a:rPr>
              <a:t></a:t>
            </a:r>
            <a:r>
              <a:rPr lang="it-IT" sz="1400" b="1" dirty="0" smtClean="0">
                <a:sym typeface="Wingdings"/>
              </a:rPr>
              <a:t>  </a:t>
            </a:r>
            <a:r>
              <a:rPr lang="it-IT" sz="1400" b="1" dirty="0" smtClean="0"/>
              <a:t>Editori cattolici </a:t>
            </a:r>
            <a:r>
              <a:rPr 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</a:t>
            </a:r>
            <a:r>
              <a:rPr lang="it-IT" sz="1400" b="1" dirty="0" smtClean="0">
                <a:sym typeface="Wingdings"/>
              </a:rPr>
              <a:t> </a:t>
            </a:r>
            <a:r>
              <a:rPr lang="it-IT" sz="1400" b="1" dirty="0" smtClean="0"/>
              <a:t>Editori di altre fedi</a:t>
            </a:r>
            <a:endParaRPr lang="it-IT" sz="1400" b="1" dirty="0"/>
          </a:p>
        </p:txBody>
      </p:sp>
      <p:sp>
        <p:nvSpPr>
          <p:cNvPr id="5" name="CasellaDiTesto 16"/>
          <p:cNvSpPr txBox="1">
            <a:spLocks noChangeArrowheads="1"/>
          </p:cNvSpPr>
          <p:nvPr/>
        </p:nvSpPr>
        <p:spPr bwMode="auto">
          <a:xfrm>
            <a:off x="0" y="651834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000" dirty="0" smtClean="0"/>
              <a:t>Elaborazione Ufficio studi Aie su dati Rebeccalibri, iBuk Librerie Arianna+</a:t>
            </a:r>
          </a:p>
          <a:p>
            <a:pPr algn="ctr" eaLnBrk="1" hangingPunct="1"/>
            <a:r>
              <a:rPr lang="it-IT" altLang="it-IT" sz="1000" dirty="0" smtClean="0"/>
              <a:t>© Ufficio studi Associazione Italiana Editori aprile 2017</a:t>
            </a:r>
            <a:endParaRPr lang="it-IT" altLang="it-IT" sz="1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857356" y="100010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3,9 Ml di copie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14876" y="100010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33,5 Ml di venduto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500826" y="642918"/>
            <a:ext cx="2643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Prezzo medio del venduto</a:t>
            </a:r>
            <a:endParaRPr lang="it-IT" sz="16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786578" y="1857364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14,58 €</a:t>
            </a:r>
            <a:endParaRPr lang="it-IT" sz="1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786578" y="3764165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6,96 €</a:t>
            </a:r>
            <a:endParaRPr lang="it-IT" sz="1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786578" y="5143512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9,18 €</a:t>
            </a:r>
            <a:endParaRPr lang="it-IT" sz="1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786578" y="1071546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8,59 €</a:t>
            </a:r>
            <a:endParaRPr lang="it-IT" sz="14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786710" y="1071546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13,96 €</a:t>
            </a:r>
            <a:endParaRPr lang="it-IT" sz="1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 bwMode="auto">
          <a:xfrm>
            <a:off x="0" y="3429000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" name="CasellaDiTesto 5"/>
          <p:cNvSpPr txBox="1"/>
          <p:nvPr/>
        </p:nvSpPr>
        <p:spPr>
          <a:xfrm>
            <a:off x="572618" y="344923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2010</a:t>
            </a:r>
            <a:endParaRPr lang="it-IT" sz="1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073066" y="343451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2011</a:t>
            </a:r>
            <a:endParaRPr lang="it-IT" sz="12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089657" y="347052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2012</a:t>
            </a:r>
            <a:endParaRPr lang="it-IT" sz="12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117180" y="3440033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2013</a:t>
            </a:r>
            <a:endParaRPr lang="it-IT" sz="12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207896" y="342900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2014</a:t>
            </a:r>
            <a:endParaRPr lang="it-IT" sz="1200" b="1" dirty="0"/>
          </a:p>
        </p:txBody>
      </p:sp>
      <p:cxnSp>
        <p:nvCxnSpPr>
          <p:cNvPr id="12" name="Connettore 1 11"/>
          <p:cNvCxnSpPr/>
          <p:nvPr/>
        </p:nvCxnSpPr>
        <p:spPr bwMode="auto">
          <a:xfrm>
            <a:off x="539552" y="3248980"/>
            <a:ext cx="0" cy="36004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Connettore 1 13"/>
          <p:cNvCxnSpPr/>
          <p:nvPr/>
        </p:nvCxnSpPr>
        <p:spPr bwMode="auto">
          <a:xfrm>
            <a:off x="2051720" y="807116"/>
            <a:ext cx="0" cy="27659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Connettore 1 14"/>
          <p:cNvCxnSpPr/>
          <p:nvPr/>
        </p:nvCxnSpPr>
        <p:spPr bwMode="auto">
          <a:xfrm>
            <a:off x="4067944" y="807116"/>
            <a:ext cx="0" cy="27659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Connettore 1 15"/>
          <p:cNvCxnSpPr/>
          <p:nvPr/>
        </p:nvCxnSpPr>
        <p:spPr bwMode="auto">
          <a:xfrm>
            <a:off x="6084168" y="830900"/>
            <a:ext cx="0" cy="274211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Connettore 1 16"/>
          <p:cNvCxnSpPr/>
          <p:nvPr/>
        </p:nvCxnSpPr>
        <p:spPr bwMode="auto">
          <a:xfrm>
            <a:off x="8244408" y="3212976"/>
            <a:ext cx="0" cy="36004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2050" name="Picture 2" descr="http://giotto.ibs.it/cop/copj170.asp?f=978885140895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792962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iotto.ibs.it/cop/copj170.asp?f=978880462062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741901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libreriallarco.it/wp-content/uploads/2011/12/PERCHE-AVETE-PAUR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07116"/>
            <a:ext cx="786212" cy="1180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utori.librimondadori.it/var/ezflow_site/storage/images/sili/opere/adulti/le-ragioni-del-credere/9788804611271/228660-21-ita-IT/9788804611271-le-ragioni-del-credere_copertina_2D_in_carosello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07116"/>
            <a:ext cx="779563" cy="1180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sololibri.net/IMG/arton39524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153" y="830900"/>
            <a:ext cx="728723" cy="1180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rcslibri.it/wp-content/uploads/2014/04/02/188176/2855823-9788817060844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855" y="2060848"/>
            <a:ext cx="744081" cy="110501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g.libreriadelsanto.it/books/i/iGnSUVFRK58C_s4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112" y="807116"/>
            <a:ext cx="836649" cy="1180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einaudi.it/media/img/978880621284MED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40" y="2013336"/>
            <a:ext cx="666750" cy="1152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libreriaterrasanta.it/ltx/assets/foto/Evangelii_gaudium_Ancora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10" y="830900"/>
            <a:ext cx="706150" cy="11064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sellaDiTesto 27"/>
          <p:cNvSpPr txBox="1"/>
          <p:nvPr/>
        </p:nvSpPr>
        <p:spPr>
          <a:xfrm>
            <a:off x="5384076" y="3617030"/>
            <a:ext cx="1466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12 titoli di J.M. Bergoglio nei Top 20</a:t>
            </a:r>
            <a:endParaRPr lang="it-IT" sz="1200" b="1" dirty="0"/>
          </a:p>
        </p:txBody>
      </p:sp>
      <p:pic>
        <p:nvPicPr>
          <p:cNvPr id="2070" name="Picture 22" descr="http://www.libreriaterrasanta.it/ltx/assets/foto/Lumen_fidei_SanPaolo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957" y="2016025"/>
            <a:ext cx="733203" cy="119108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www.libreriacoletti.it/images.php?filename=978883072136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818" y="830901"/>
            <a:ext cx="876465" cy="1193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www.libreriaterrasanta.it/ltx/assets/foto/guarire_dalla_corruzione.jp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268" y="2073921"/>
            <a:ext cx="822840" cy="113318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alessandria.bookrepublic.it/api/books/9788851414252/cover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006" y="764704"/>
            <a:ext cx="741441" cy="11523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://img.libreriadelsanto.it/books/l/lZnOZO6rzGeG_s4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007" y="2011702"/>
            <a:ext cx="669433" cy="116857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Connettore 1 34"/>
          <p:cNvCxnSpPr/>
          <p:nvPr/>
        </p:nvCxnSpPr>
        <p:spPr bwMode="auto">
          <a:xfrm>
            <a:off x="6084168" y="4215276"/>
            <a:ext cx="0" cy="58187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50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2084" name="Picture 36" descr="http://www.ragusanews.com/immagini_articoli/11-02-2013/1396120837-il-video-in-cui-benedetto-xvi-legge-la-lettera-di-dimissioni-da-papa.jpg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56666"/>
            <a:ext cx="1786520" cy="1058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4" descr="http://www.solonotizie24.it/wip/wp-content/uploads/2014/03/papa-francesco.jpg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97" y="5228170"/>
            <a:ext cx="1744415" cy="1058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asellaDiTesto 40"/>
          <p:cNvSpPr txBox="1"/>
          <p:nvPr/>
        </p:nvSpPr>
        <p:spPr>
          <a:xfrm>
            <a:off x="4443484" y="5715016"/>
            <a:ext cx="1064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Rinuncia di Benedetto XVI</a:t>
            </a:r>
            <a:endParaRPr lang="it-IT" sz="1200" b="1" dirty="0"/>
          </a:p>
        </p:txBody>
      </p:sp>
      <p:pic>
        <p:nvPicPr>
          <p:cNvPr id="2086" name="Picture 38" descr="http://www.aclibergamo.it/article_images/08-martini1-e1346462745695.jpg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201" y="4221088"/>
            <a:ext cx="1823099" cy="1062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Connettore 1 42"/>
          <p:cNvCxnSpPr/>
          <p:nvPr/>
        </p:nvCxnSpPr>
        <p:spPr bwMode="auto">
          <a:xfrm>
            <a:off x="4067944" y="3645024"/>
            <a:ext cx="0" cy="58187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50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4" name="CasellaDiTesto 43"/>
          <p:cNvSpPr txBox="1"/>
          <p:nvPr/>
        </p:nvSpPr>
        <p:spPr>
          <a:xfrm>
            <a:off x="2339752" y="5283450"/>
            <a:ext cx="2059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Morte di C.M.Martini</a:t>
            </a:r>
            <a:endParaRPr lang="it-IT" sz="1200" b="1" dirty="0"/>
          </a:p>
        </p:txBody>
      </p:sp>
      <p:pic>
        <p:nvPicPr>
          <p:cNvPr id="2088" name="Picture 40" descr="http://www.palermomania.it/public/img_news/26599_pnw_piano.jpg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62" y="4929628"/>
            <a:ext cx="1282645" cy="12826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Connettore 1 45"/>
          <p:cNvCxnSpPr/>
          <p:nvPr/>
        </p:nvCxnSpPr>
        <p:spPr bwMode="auto">
          <a:xfrm>
            <a:off x="2051720" y="3645024"/>
            <a:ext cx="0" cy="128460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50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CasellaDiTesto 41"/>
          <p:cNvSpPr txBox="1"/>
          <p:nvPr/>
        </p:nvSpPr>
        <p:spPr>
          <a:xfrm>
            <a:off x="-71470" y="-8699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latin typeface="Calibri" panose="020F0502020204030204" pitchFamily="34" charset="0"/>
              </a:rPr>
              <a:t>Fenomeni mediatici e fenomeni editoriali. Ma il progetto?</a:t>
            </a:r>
            <a:endParaRPr lang="it-IT" sz="30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CasellaDiTesto 16"/>
          <p:cNvSpPr txBox="1">
            <a:spLocks noChangeArrowheads="1"/>
          </p:cNvSpPr>
          <p:nvPr/>
        </p:nvSpPr>
        <p:spPr bwMode="auto">
          <a:xfrm>
            <a:off x="0" y="6611803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000" dirty="0" smtClean="0"/>
              <a:t>© Ufficio studi Associazione Italiana Editori aprile 2017</a:t>
            </a:r>
            <a:endParaRPr lang="it-IT" altLang="it-IT" sz="1000" dirty="0"/>
          </a:p>
        </p:txBody>
      </p:sp>
    </p:spTree>
    <p:extLst>
      <p:ext uri="{BB962C8B-B14F-4D97-AF65-F5344CB8AC3E}">
        <p14:creationId xmlns="" xmlns:p14="http://schemas.microsoft.com/office/powerpoint/2010/main" val="1555446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-108520" y="54868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Ancora / Città Nuova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R.Allegri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4" name="Ovale 3"/>
          <p:cNvSpPr/>
          <p:nvPr/>
        </p:nvSpPr>
        <p:spPr bwMode="auto">
          <a:xfrm>
            <a:off x="611560" y="2193592"/>
            <a:ext cx="720080" cy="72008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84" charset="0"/>
              </a:rPr>
              <a:t>AME</a:t>
            </a:r>
          </a:p>
        </p:txBody>
      </p:sp>
      <p:sp>
        <p:nvSpPr>
          <p:cNvPr id="5" name="Figura a mano libera 4"/>
          <p:cNvSpPr/>
          <p:nvPr/>
        </p:nvSpPr>
        <p:spPr bwMode="auto">
          <a:xfrm>
            <a:off x="417060" y="996287"/>
            <a:ext cx="429101" cy="1241946"/>
          </a:xfrm>
          <a:custGeom>
            <a:avLst/>
            <a:gdLst>
              <a:gd name="connsiteX0" fmla="*/ 19668 w 429101"/>
              <a:gd name="connsiteY0" fmla="*/ 0 h 1241946"/>
              <a:gd name="connsiteX1" fmla="*/ 46964 w 429101"/>
              <a:gd name="connsiteY1" fmla="*/ 450376 h 1241946"/>
              <a:gd name="connsiteX2" fmla="*/ 429101 w 429101"/>
              <a:gd name="connsiteY2" fmla="*/ 1241946 h 1241946"/>
              <a:gd name="connsiteX3" fmla="*/ 429101 w 429101"/>
              <a:gd name="connsiteY3" fmla="*/ 1241946 h 124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101" h="1241946">
                <a:moveTo>
                  <a:pt x="19668" y="0"/>
                </a:moveTo>
                <a:cubicBezTo>
                  <a:pt x="-804" y="121692"/>
                  <a:pt x="-21275" y="243385"/>
                  <a:pt x="46964" y="450376"/>
                </a:cubicBezTo>
                <a:cubicBezTo>
                  <a:pt x="115203" y="657367"/>
                  <a:pt x="429101" y="1241946"/>
                  <a:pt x="429101" y="1241946"/>
                </a:cubicBezTo>
                <a:lnTo>
                  <a:pt x="429101" y="1241946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6" name="Ovale 5"/>
          <p:cNvSpPr/>
          <p:nvPr/>
        </p:nvSpPr>
        <p:spPr bwMode="auto">
          <a:xfrm>
            <a:off x="1979712" y="2238233"/>
            <a:ext cx="720080" cy="72008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84" charset="0"/>
              </a:rPr>
              <a:t>Piemme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85786" y="357166"/>
            <a:ext cx="1714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OCD / Orizzonti luce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Ch. Amirante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8" name="Figura a mano libera 7"/>
          <p:cNvSpPr/>
          <p:nvPr/>
        </p:nvSpPr>
        <p:spPr bwMode="auto">
          <a:xfrm>
            <a:off x="1643042" y="857232"/>
            <a:ext cx="1075708" cy="1429690"/>
          </a:xfrm>
          <a:custGeom>
            <a:avLst/>
            <a:gdLst>
              <a:gd name="connsiteX0" fmla="*/ 0 w 333387"/>
              <a:gd name="connsiteY0" fmla="*/ 0 h 1310185"/>
              <a:gd name="connsiteX1" fmla="*/ 327546 w 333387"/>
              <a:gd name="connsiteY1" fmla="*/ 723331 h 1310185"/>
              <a:gd name="connsiteX2" fmla="*/ 218364 w 333387"/>
              <a:gd name="connsiteY2" fmla="*/ 1310185 h 1310185"/>
              <a:gd name="connsiteX3" fmla="*/ 218364 w 333387"/>
              <a:gd name="connsiteY3" fmla="*/ 1310185 h 131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87" h="1310185">
                <a:moveTo>
                  <a:pt x="0" y="0"/>
                </a:moveTo>
                <a:cubicBezTo>
                  <a:pt x="145576" y="252483"/>
                  <a:pt x="291152" y="504967"/>
                  <a:pt x="327546" y="723331"/>
                </a:cubicBezTo>
                <a:cubicBezTo>
                  <a:pt x="363940" y="941695"/>
                  <a:pt x="218364" y="1310185"/>
                  <a:pt x="218364" y="1310185"/>
                </a:cubicBezTo>
                <a:lnTo>
                  <a:pt x="218364" y="1310185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57224" y="928670"/>
            <a:ext cx="15001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Qiqajon / S.Paolo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E. Bianchi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10" name="Ovale 9"/>
          <p:cNvSpPr/>
          <p:nvPr/>
        </p:nvSpPr>
        <p:spPr bwMode="auto">
          <a:xfrm>
            <a:off x="1336524" y="2598273"/>
            <a:ext cx="720080" cy="72008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b="1" dirty="0" smtClean="0">
                <a:latin typeface="Verdana" pitchFamily="84" charset="0"/>
              </a:rPr>
              <a:t>Einaudi</a:t>
            </a:r>
            <a:endParaRPr kumimoji="0" lang="it-IT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12" name="Figura a mano libera 11"/>
          <p:cNvSpPr/>
          <p:nvPr/>
        </p:nvSpPr>
        <p:spPr bwMode="auto">
          <a:xfrm>
            <a:off x="1357551" y="1308831"/>
            <a:ext cx="362067" cy="1297892"/>
          </a:xfrm>
          <a:custGeom>
            <a:avLst/>
            <a:gdLst>
              <a:gd name="connsiteX0" fmla="*/ 28097 w 724133"/>
              <a:gd name="connsiteY0" fmla="*/ 0 h 1269241"/>
              <a:gd name="connsiteX1" fmla="*/ 82688 w 724133"/>
              <a:gd name="connsiteY1" fmla="*/ 395785 h 1269241"/>
              <a:gd name="connsiteX2" fmla="*/ 724133 w 724133"/>
              <a:gd name="connsiteY2" fmla="*/ 1269241 h 1269241"/>
              <a:gd name="connsiteX3" fmla="*/ 724133 w 724133"/>
              <a:gd name="connsiteY3" fmla="*/ 1269241 h 126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133" h="1269241">
                <a:moveTo>
                  <a:pt x="28097" y="0"/>
                </a:moveTo>
                <a:cubicBezTo>
                  <a:pt x="-2611" y="92122"/>
                  <a:pt x="-33318" y="184245"/>
                  <a:pt x="82688" y="395785"/>
                </a:cubicBezTo>
                <a:cubicBezTo>
                  <a:pt x="198694" y="607325"/>
                  <a:pt x="724133" y="1269241"/>
                  <a:pt x="724133" y="1269241"/>
                </a:cubicBezTo>
                <a:lnTo>
                  <a:pt x="724133" y="1269241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-81762" y="1142984"/>
            <a:ext cx="15104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Qiqajon / S.Paolo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B. Forte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14" name="Figura a mano libera 13"/>
          <p:cNvSpPr/>
          <p:nvPr/>
        </p:nvSpPr>
        <p:spPr bwMode="auto">
          <a:xfrm>
            <a:off x="900752" y="1501254"/>
            <a:ext cx="13648" cy="682388"/>
          </a:xfrm>
          <a:custGeom>
            <a:avLst/>
            <a:gdLst>
              <a:gd name="connsiteX0" fmla="*/ 0 w 13648"/>
              <a:gd name="connsiteY0" fmla="*/ 0 h 682388"/>
              <a:gd name="connsiteX1" fmla="*/ 13648 w 13648"/>
              <a:gd name="connsiteY1" fmla="*/ 682388 h 682388"/>
              <a:gd name="connsiteX2" fmla="*/ 13648 w 13648"/>
              <a:gd name="connsiteY2" fmla="*/ 682388 h 68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48" h="682388">
                <a:moveTo>
                  <a:pt x="0" y="0"/>
                </a:moveTo>
                <a:lnTo>
                  <a:pt x="13648" y="682388"/>
                </a:lnTo>
                <a:lnTo>
                  <a:pt x="13648" y="682388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339752" y="52038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LEV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J.Mario Bergoglio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16" name="Figura a mano libera 15"/>
          <p:cNvSpPr/>
          <p:nvPr/>
        </p:nvSpPr>
        <p:spPr bwMode="auto">
          <a:xfrm rot="1906760">
            <a:off x="2629529" y="1008261"/>
            <a:ext cx="537854" cy="1522144"/>
          </a:xfrm>
          <a:custGeom>
            <a:avLst/>
            <a:gdLst>
              <a:gd name="connsiteX0" fmla="*/ 0 w 333387"/>
              <a:gd name="connsiteY0" fmla="*/ 0 h 1310185"/>
              <a:gd name="connsiteX1" fmla="*/ 327546 w 333387"/>
              <a:gd name="connsiteY1" fmla="*/ 723331 h 1310185"/>
              <a:gd name="connsiteX2" fmla="*/ 218364 w 333387"/>
              <a:gd name="connsiteY2" fmla="*/ 1310185 h 1310185"/>
              <a:gd name="connsiteX3" fmla="*/ 218364 w 333387"/>
              <a:gd name="connsiteY3" fmla="*/ 1310185 h 131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87" h="1310185">
                <a:moveTo>
                  <a:pt x="0" y="0"/>
                </a:moveTo>
                <a:cubicBezTo>
                  <a:pt x="145576" y="252483"/>
                  <a:pt x="291152" y="504967"/>
                  <a:pt x="327546" y="723331"/>
                </a:cubicBezTo>
                <a:cubicBezTo>
                  <a:pt x="363940" y="941695"/>
                  <a:pt x="218364" y="1310185"/>
                  <a:pt x="218364" y="1310185"/>
                </a:cubicBezTo>
                <a:lnTo>
                  <a:pt x="218364" y="1310185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17" name="Ovale 16"/>
          <p:cNvSpPr/>
          <p:nvPr/>
        </p:nvSpPr>
        <p:spPr bwMode="auto">
          <a:xfrm>
            <a:off x="3491880" y="2535908"/>
            <a:ext cx="720080" cy="7200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84" charset="0"/>
              </a:rPr>
              <a:t>RCS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4499992" y="434950"/>
            <a:ext cx="13681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Queriniana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W. Kasper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131840" y="476713"/>
            <a:ext cx="13681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Queriniana</a:t>
            </a:r>
          </a:p>
          <a:p>
            <a:pPr algn="ctr"/>
            <a:r>
              <a:rPr lang="it-IT" sz="1200" b="1" dirty="0">
                <a:latin typeface="Calibri" panose="020F0502020204030204" pitchFamily="34" charset="0"/>
              </a:rPr>
              <a:t>H</a:t>
            </a:r>
            <a:r>
              <a:rPr lang="it-IT" sz="1200" b="1" dirty="0" smtClean="0">
                <a:latin typeface="Calibri" panose="020F0502020204030204" pitchFamily="34" charset="0"/>
              </a:rPr>
              <a:t>. K</a:t>
            </a:r>
            <a:r>
              <a:rPr lang="hu-HU" sz="1200" b="1" dirty="0" smtClean="0">
                <a:latin typeface="Calibri" panose="020F0502020204030204" pitchFamily="34" charset="0"/>
              </a:rPr>
              <a:t>ű</a:t>
            </a:r>
            <a:r>
              <a:rPr lang="it-IT" sz="1200" b="1" dirty="0" smtClean="0">
                <a:latin typeface="Calibri" panose="020F0502020204030204" pitchFamily="34" charset="0"/>
              </a:rPr>
              <a:t>ng</a:t>
            </a:r>
            <a:endParaRPr lang="it-IT" sz="1200" b="1" dirty="0">
              <a:latin typeface="Calibri" panose="020F0502020204030204" pitchFamily="34" charset="0"/>
            </a:endParaRPr>
          </a:p>
        </p:txBody>
      </p:sp>
      <p:sp>
        <p:nvSpPr>
          <p:cNvPr id="20" name="Ovale 19"/>
          <p:cNvSpPr/>
          <p:nvPr/>
        </p:nvSpPr>
        <p:spPr bwMode="auto">
          <a:xfrm>
            <a:off x="4926012" y="1277077"/>
            <a:ext cx="720080" cy="72008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84" charset="0"/>
              </a:rPr>
              <a:t>Garzanti</a:t>
            </a:r>
          </a:p>
        </p:txBody>
      </p:sp>
      <p:sp>
        <p:nvSpPr>
          <p:cNvPr id="21" name="Figura a mano libera 20"/>
          <p:cNvSpPr/>
          <p:nvPr/>
        </p:nvSpPr>
        <p:spPr bwMode="auto">
          <a:xfrm>
            <a:off x="3883622" y="835060"/>
            <a:ext cx="58955" cy="1683716"/>
          </a:xfrm>
          <a:custGeom>
            <a:avLst/>
            <a:gdLst>
              <a:gd name="connsiteX0" fmla="*/ 21946 w 58955"/>
              <a:gd name="connsiteY0" fmla="*/ 0 h 1770278"/>
              <a:gd name="connsiteX1" fmla="*/ 58522 w 58955"/>
              <a:gd name="connsiteY1" fmla="*/ 1441094 h 1770278"/>
              <a:gd name="connsiteX2" fmla="*/ 0 w 58955"/>
              <a:gd name="connsiteY2" fmla="*/ 1770278 h 1770278"/>
              <a:gd name="connsiteX3" fmla="*/ 0 w 58955"/>
              <a:gd name="connsiteY3" fmla="*/ 1770278 h 177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55" h="1770278">
                <a:moveTo>
                  <a:pt x="21946" y="0"/>
                </a:moveTo>
                <a:cubicBezTo>
                  <a:pt x="42063" y="573024"/>
                  <a:pt x="62180" y="1146048"/>
                  <a:pt x="58522" y="1441094"/>
                </a:cubicBezTo>
                <a:cubicBezTo>
                  <a:pt x="54864" y="1736140"/>
                  <a:pt x="0" y="1770278"/>
                  <a:pt x="0" y="1770278"/>
                </a:cubicBezTo>
                <a:lnTo>
                  <a:pt x="0" y="17702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-16462" y="3332552"/>
            <a:ext cx="12961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EDB / S.Paolo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G. Ravasi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23" name="Figura a mano libera 22"/>
          <p:cNvSpPr/>
          <p:nvPr/>
        </p:nvSpPr>
        <p:spPr bwMode="auto">
          <a:xfrm>
            <a:off x="201818" y="2469826"/>
            <a:ext cx="439450" cy="855265"/>
          </a:xfrm>
          <a:custGeom>
            <a:avLst/>
            <a:gdLst>
              <a:gd name="connsiteX0" fmla="*/ 439450 w 439450"/>
              <a:gd name="connsiteY0" fmla="*/ 855265 h 855265"/>
              <a:gd name="connsiteX1" fmla="*/ 63 w 439450"/>
              <a:gd name="connsiteY1" fmla="*/ 130870 h 855265"/>
              <a:gd name="connsiteX2" fmla="*/ 403824 w 439450"/>
              <a:gd name="connsiteY2" fmla="*/ 242 h 855265"/>
              <a:gd name="connsiteX3" fmla="*/ 403824 w 439450"/>
              <a:gd name="connsiteY3" fmla="*/ 242 h 85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450" h="855265">
                <a:moveTo>
                  <a:pt x="439450" y="855265"/>
                </a:moveTo>
                <a:cubicBezTo>
                  <a:pt x="222725" y="564319"/>
                  <a:pt x="6001" y="273374"/>
                  <a:pt x="63" y="130870"/>
                </a:cubicBezTo>
                <a:cubicBezTo>
                  <a:pt x="-5875" y="-11634"/>
                  <a:pt x="403824" y="242"/>
                  <a:pt x="403824" y="242"/>
                </a:cubicBezTo>
                <a:lnTo>
                  <a:pt x="403824" y="24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24" name="Ovale 23"/>
          <p:cNvSpPr/>
          <p:nvPr/>
        </p:nvSpPr>
        <p:spPr bwMode="auto">
          <a:xfrm>
            <a:off x="2627784" y="2770686"/>
            <a:ext cx="720080" cy="7200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84" charset="0"/>
              </a:rPr>
              <a:t>Bompiani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843808" y="980728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Centro </a:t>
            </a:r>
          </a:p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Ambrosiano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C.M.Martini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28" name="Figura a mano libera 27"/>
          <p:cNvSpPr/>
          <p:nvPr/>
        </p:nvSpPr>
        <p:spPr bwMode="auto">
          <a:xfrm>
            <a:off x="3099460" y="1531917"/>
            <a:ext cx="399324" cy="1282535"/>
          </a:xfrm>
          <a:custGeom>
            <a:avLst/>
            <a:gdLst>
              <a:gd name="connsiteX0" fmla="*/ 380010 w 399324"/>
              <a:gd name="connsiteY0" fmla="*/ 0 h 1282535"/>
              <a:gd name="connsiteX1" fmla="*/ 356259 w 399324"/>
              <a:gd name="connsiteY1" fmla="*/ 486888 h 1282535"/>
              <a:gd name="connsiteX2" fmla="*/ 0 w 399324"/>
              <a:gd name="connsiteY2" fmla="*/ 1282535 h 1282535"/>
              <a:gd name="connsiteX3" fmla="*/ 0 w 399324"/>
              <a:gd name="connsiteY3" fmla="*/ 1282535 h 128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324" h="1282535">
                <a:moveTo>
                  <a:pt x="380010" y="0"/>
                </a:moveTo>
                <a:cubicBezTo>
                  <a:pt x="399802" y="136566"/>
                  <a:pt x="419594" y="273132"/>
                  <a:pt x="356259" y="486888"/>
                </a:cubicBezTo>
                <a:cubicBezTo>
                  <a:pt x="292924" y="700644"/>
                  <a:pt x="0" y="1282535"/>
                  <a:pt x="0" y="1282535"/>
                </a:cubicBezTo>
                <a:lnTo>
                  <a:pt x="0" y="1282535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3635896" y="915571"/>
            <a:ext cx="13681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San Paolo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J. Ratzinger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30" name="Figura a mano libera 29"/>
          <p:cNvSpPr/>
          <p:nvPr/>
        </p:nvSpPr>
        <p:spPr bwMode="auto">
          <a:xfrm>
            <a:off x="4037610" y="1270660"/>
            <a:ext cx="325451" cy="1246909"/>
          </a:xfrm>
          <a:custGeom>
            <a:avLst/>
            <a:gdLst>
              <a:gd name="connsiteX0" fmla="*/ 296884 w 325451"/>
              <a:gd name="connsiteY0" fmla="*/ 0 h 1246909"/>
              <a:gd name="connsiteX1" fmla="*/ 296884 w 325451"/>
              <a:gd name="connsiteY1" fmla="*/ 700644 h 1246909"/>
              <a:gd name="connsiteX2" fmla="*/ 0 w 325451"/>
              <a:gd name="connsiteY2" fmla="*/ 1246909 h 1246909"/>
              <a:gd name="connsiteX3" fmla="*/ 0 w 325451"/>
              <a:gd name="connsiteY3" fmla="*/ 1246909 h 124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451" h="1246909">
                <a:moveTo>
                  <a:pt x="296884" y="0"/>
                </a:moveTo>
                <a:cubicBezTo>
                  <a:pt x="321624" y="246413"/>
                  <a:pt x="346365" y="492826"/>
                  <a:pt x="296884" y="700644"/>
                </a:cubicBezTo>
                <a:cubicBezTo>
                  <a:pt x="247403" y="908462"/>
                  <a:pt x="0" y="1246909"/>
                  <a:pt x="0" y="1246909"/>
                </a:cubicBezTo>
                <a:lnTo>
                  <a:pt x="0" y="124690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32" name="Figura a mano libera 31"/>
          <p:cNvSpPr/>
          <p:nvPr/>
        </p:nvSpPr>
        <p:spPr bwMode="auto">
          <a:xfrm>
            <a:off x="1733797" y="3277590"/>
            <a:ext cx="510639" cy="475013"/>
          </a:xfrm>
          <a:custGeom>
            <a:avLst/>
            <a:gdLst>
              <a:gd name="connsiteX0" fmla="*/ 510639 w 510639"/>
              <a:gd name="connsiteY0" fmla="*/ 475013 h 475013"/>
              <a:gd name="connsiteX1" fmla="*/ 118754 w 510639"/>
              <a:gd name="connsiteY1" fmla="*/ 190005 h 475013"/>
              <a:gd name="connsiteX2" fmla="*/ 0 w 510639"/>
              <a:gd name="connsiteY2" fmla="*/ 0 h 475013"/>
              <a:gd name="connsiteX3" fmla="*/ 0 w 510639"/>
              <a:gd name="connsiteY3" fmla="*/ 0 h 475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639" h="475013">
                <a:moveTo>
                  <a:pt x="510639" y="475013"/>
                </a:moveTo>
                <a:cubicBezTo>
                  <a:pt x="357249" y="372093"/>
                  <a:pt x="203860" y="269174"/>
                  <a:pt x="118754" y="190005"/>
                </a:cubicBezTo>
                <a:cubicBezTo>
                  <a:pt x="33648" y="110836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33" name="Figura a mano libera 32"/>
          <p:cNvSpPr/>
          <p:nvPr/>
        </p:nvSpPr>
        <p:spPr bwMode="auto">
          <a:xfrm>
            <a:off x="2483768" y="3218213"/>
            <a:ext cx="1451678" cy="534390"/>
          </a:xfrm>
          <a:custGeom>
            <a:avLst/>
            <a:gdLst>
              <a:gd name="connsiteX0" fmla="*/ 0 w 1619758"/>
              <a:gd name="connsiteY0" fmla="*/ 510639 h 510639"/>
              <a:gd name="connsiteX1" fmla="*/ 1401289 w 1619758"/>
              <a:gd name="connsiteY1" fmla="*/ 403761 h 510639"/>
              <a:gd name="connsiteX2" fmla="*/ 1615044 w 1619758"/>
              <a:gd name="connsiteY2" fmla="*/ 0 h 510639"/>
              <a:gd name="connsiteX3" fmla="*/ 1615044 w 1619758"/>
              <a:gd name="connsiteY3" fmla="*/ 0 h 51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758" h="510639">
                <a:moveTo>
                  <a:pt x="0" y="510639"/>
                </a:moveTo>
                <a:cubicBezTo>
                  <a:pt x="566057" y="499753"/>
                  <a:pt x="1132115" y="488867"/>
                  <a:pt x="1401289" y="403761"/>
                </a:cubicBezTo>
                <a:cubicBezTo>
                  <a:pt x="1670463" y="318655"/>
                  <a:pt x="1615044" y="0"/>
                  <a:pt x="1615044" y="0"/>
                </a:cubicBezTo>
                <a:lnTo>
                  <a:pt x="161504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644333" y="3752603"/>
            <a:ext cx="12961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S. Paol</a:t>
            </a:r>
            <a:r>
              <a:rPr lang="it-IT" sz="1200" b="1" dirty="0" smtClean="0">
                <a:latin typeface="Calibri" panose="020F0502020204030204" pitchFamily="34" charset="0"/>
              </a:rPr>
              <a:t>o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G. Rigoldi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35" name="Figura a mano libera 34"/>
          <p:cNvSpPr/>
          <p:nvPr/>
        </p:nvSpPr>
        <p:spPr bwMode="auto">
          <a:xfrm>
            <a:off x="1267713" y="3071810"/>
            <a:ext cx="86074" cy="705141"/>
          </a:xfrm>
          <a:custGeom>
            <a:avLst/>
            <a:gdLst>
              <a:gd name="connsiteX0" fmla="*/ 26697 w 86074"/>
              <a:gd name="connsiteY0" fmla="*/ 705141 h 705141"/>
              <a:gd name="connsiteX1" fmla="*/ 2947 w 86074"/>
              <a:gd name="connsiteY1" fmla="*/ 87624 h 705141"/>
              <a:gd name="connsiteX2" fmla="*/ 86074 w 86074"/>
              <a:gd name="connsiteY2" fmla="*/ 4497 h 705141"/>
              <a:gd name="connsiteX3" fmla="*/ 86074 w 86074"/>
              <a:gd name="connsiteY3" fmla="*/ 4497 h 70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74" h="705141">
                <a:moveTo>
                  <a:pt x="26697" y="705141"/>
                </a:moveTo>
                <a:cubicBezTo>
                  <a:pt x="9874" y="454769"/>
                  <a:pt x="-6949" y="204398"/>
                  <a:pt x="2947" y="87624"/>
                </a:cubicBezTo>
                <a:cubicBezTo>
                  <a:pt x="12843" y="-29150"/>
                  <a:pt x="86074" y="4497"/>
                  <a:pt x="86074" y="4497"/>
                </a:cubicBezTo>
                <a:lnTo>
                  <a:pt x="86074" y="44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36" name="Ovale 35"/>
          <p:cNvSpPr/>
          <p:nvPr/>
        </p:nvSpPr>
        <p:spPr bwMode="auto">
          <a:xfrm>
            <a:off x="4824028" y="2410646"/>
            <a:ext cx="720080" cy="720080"/>
          </a:xfrm>
          <a:prstGeom prst="ellipse">
            <a:avLst/>
          </a:prstGeom>
          <a:solidFill>
            <a:srgbClr val="CC99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84" charset="0"/>
              </a:rPr>
              <a:t>Laterza</a:t>
            </a:r>
          </a:p>
        </p:txBody>
      </p:sp>
      <p:sp>
        <p:nvSpPr>
          <p:cNvPr id="37" name="Figura a mano libera 36"/>
          <p:cNvSpPr/>
          <p:nvPr/>
        </p:nvSpPr>
        <p:spPr bwMode="auto">
          <a:xfrm>
            <a:off x="1626919" y="3048566"/>
            <a:ext cx="3332985" cy="1285564"/>
          </a:xfrm>
          <a:custGeom>
            <a:avLst/>
            <a:gdLst>
              <a:gd name="connsiteX0" fmla="*/ 0 w 3332985"/>
              <a:gd name="connsiteY0" fmla="*/ 917792 h 1285564"/>
              <a:gd name="connsiteX1" fmla="*/ 985652 w 3332985"/>
              <a:gd name="connsiteY1" fmla="*/ 1250302 h 1285564"/>
              <a:gd name="connsiteX2" fmla="*/ 3051959 w 3332985"/>
              <a:gd name="connsiteY2" fmla="*/ 169647 h 1285564"/>
              <a:gd name="connsiteX3" fmla="*/ 3313216 w 3332985"/>
              <a:gd name="connsiteY3" fmla="*/ 3392 h 1285564"/>
              <a:gd name="connsiteX4" fmla="*/ 3313216 w 3332985"/>
              <a:gd name="connsiteY4" fmla="*/ 3392 h 128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2985" h="1285564">
                <a:moveTo>
                  <a:pt x="0" y="917792"/>
                </a:moveTo>
                <a:cubicBezTo>
                  <a:pt x="238496" y="1146392"/>
                  <a:pt x="476992" y="1374993"/>
                  <a:pt x="985652" y="1250302"/>
                </a:cubicBezTo>
                <a:cubicBezTo>
                  <a:pt x="1494312" y="1125611"/>
                  <a:pt x="2664032" y="377465"/>
                  <a:pt x="3051959" y="169647"/>
                </a:cubicBezTo>
                <a:cubicBezTo>
                  <a:pt x="3439886" y="-38171"/>
                  <a:pt x="3313216" y="3392"/>
                  <a:pt x="3313216" y="3392"/>
                </a:cubicBezTo>
                <a:lnTo>
                  <a:pt x="3313216" y="339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5643570" y="434950"/>
            <a:ext cx="1511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EDB / Queriniana / Ancora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P. Stefani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39" name="Figura a mano libera 38"/>
          <p:cNvSpPr/>
          <p:nvPr/>
        </p:nvSpPr>
        <p:spPr bwMode="auto">
          <a:xfrm>
            <a:off x="5092724" y="819397"/>
            <a:ext cx="179920" cy="463138"/>
          </a:xfrm>
          <a:custGeom>
            <a:avLst/>
            <a:gdLst>
              <a:gd name="connsiteX0" fmla="*/ 1790 w 179920"/>
              <a:gd name="connsiteY0" fmla="*/ 0 h 463138"/>
              <a:gd name="connsiteX1" fmla="*/ 25541 w 179920"/>
              <a:gd name="connsiteY1" fmla="*/ 285008 h 463138"/>
              <a:gd name="connsiteX2" fmla="*/ 179920 w 179920"/>
              <a:gd name="connsiteY2" fmla="*/ 463138 h 463138"/>
              <a:gd name="connsiteX3" fmla="*/ 179920 w 179920"/>
              <a:gd name="connsiteY3" fmla="*/ 463138 h 46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0" h="463138">
                <a:moveTo>
                  <a:pt x="1790" y="0"/>
                </a:moveTo>
                <a:cubicBezTo>
                  <a:pt x="-1179" y="103909"/>
                  <a:pt x="-4147" y="207818"/>
                  <a:pt x="25541" y="285008"/>
                </a:cubicBezTo>
                <a:cubicBezTo>
                  <a:pt x="55229" y="362198"/>
                  <a:pt x="179920" y="463138"/>
                  <a:pt x="179920" y="463138"/>
                </a:cubicBezTo>
                <a:lnTo>
                  <a:pt x="179920" y="46313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40" name="Ovale 39"/>
          <p:cNvSpPr/>
          <p:nvPr/>
        </p:nvSpPr>
        <p:spPr bwMode="auto">
          <a:xfrm>
            <a:off x="5940152" y="1435380"/>
            <a:ext cx="720080" cy="720080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84" charset="0"/>
              </a:rPr>
              <a:t>Mulino</a:t>
            </a:r>
          </a:p>
        </p:txBody>
      </p:sp>
      <p:sp>
        <p:nvSpPr>
          <p:cNvPr id="41" name="Ovale 40"/>
          <p:cNvSpPr/>
          <p:nvPr/>
        </p:nvSpPr>
        <p:spPr bwMode="auto">
          <a:xfrm>
            <a:off x="6092552" y="1844824"/>
            <a:ext cx="720080" cy="72008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84" charset="0"/>
              </a:rPr>
              <a:t>Carocci</a:t>
            </a:r>
          </a:p>
        </p:txBody>
      </p:sp>
      <p:sp>
        <p:nvSpPr>
          <p:cNvPr id="42" name="Figura a mano libera 41"/>
          <p:cNvSpPr/>
          <p:nvPr/>
        </p:nvSpPr>
        <p:spPr bwMode="auto">
          <a:xfrm>
            <a:off x="6377049" y="926275"/>
            <a:ext cx="83638" cy="522515"/>
          </a:xfrm>
          <a:custGeom>
            <a:avLst/>
            <a:gdLst>
              <a:gd name="connsiteX0" fmla="*/ 83128 w 83638"/>
              <a:gd name="connsiteY0" fmla="*/ 0 h 522515"/>
              <a:gd name="connsiteX1" fmla="*/ 71252 w 83638"/>
              <a:gd name="connsiteY1" fmla="*/ 296883 h 522515"/>
              <a:gd name="connsiteX2" fmla="*/ 0 w 83638"/>
              <a:gd name="connsiteY2" fmla="*/ 522515 h 522515"/>
              <a:gd name="connsiteX3" fmla="*/ 0 w 83638"/>
              <a:gd name="connsiteY3" fmla="*/ 522515 h 52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38" h="522515">
                <a:moveTo>
                  <a:pt x="83128" y="0"/>
                </a:moveTo>
                <a:cubicBezTo>
                  <a:pt x="84117" y="104898"/>
                  <a:pt x="85107" y="209797"/>
                  <a:pt x="71252" y="296883"/>
                </a:cubicBezTo>
                <a:cubicBezTo>
                  <a:pt x="57397" y="383969"/>
                  <a:pt x="0" y="522515"/>
                  <a:pt x="0" y="522515"/>
                </a:cubicBezTo>
                <a:lnTo>
                  <a:pt x="0" y="52251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43" name="Figura a mano libera 42"/>
          <p:cNvSpPr/>
          <p:nvPr/>
        </p:nvSpPr>
        <p:spPr bwMode="auto">
          <a:xfrm>
            <a:off x="6507678" y="950026"/>
            <a:ext cx="291096" cy="973777"/>
          </a:xfrm>
          <a:custGeom>
            <a:avLst/>
            <a:gdLst>
              <a:gd name="connsiteX0" fmla="*/ 0 w 291096"/>
              <a:gd name="connsiteY0" fmla="*/ 0 h 973777"/>
              <a:gd name="connsiteX1" fmla="*/ 285008 w 291096"/>
              <a:gd name="connsiteY1" fmla="*/ 463138 h 973777"/>
              <a:gd name="connsiteX2" fmla="*/ 201880 w 291096"/>
              <a:gd name="connsiteY2" fmla="*/ 973777 h 973777"/>
              <a:gd name="connsiteX3" fmla="*/ 201880 w 291096"/>
              <a:gd name="connsiteY3" fmla="*/ 973777 h 97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096" h="973777">
                <a:moveTo>
                  <a:pt x="0" y="0"/>
                </a:moveTo>
                <a:cubicBezTo>
                  <a:pt x="125680" y="150421"/>
                  <a:pt x="251361" y="300842"/>
                  <a:pt x="285008" y="463138"/>
                </a:cubicBezTo>
                <a:cubicBezTo>
                  <a:pt x="318655" y="625434"/>
                  <a:pt x="201880" y="973777"/>
                  <a:pt x="201880" y="973777"/>
                </a:cubicBezTo>
                <a:lnTo>
                  <a:pt x="201880" y="97377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-214346" y="3857628"/>
            <a:ext cx="12961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Cantagalli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C. Ruini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45" name="Figura a mano libera 44"/>
          <p:cNvSpPr/>
          <p:nvPr/>
        </p:nvSpPr>
        <p:spPr bwMode="auto">
          <a:xfrm>
            <a:off x="748145" y="2885704"/>
            <a:ext cx="328044" cy="950026"/>
          </a:xfrm>
          <a:custGeom>
            <a:avLst/>
            <a:gdLst>
              <a:gd name="connsiteX0" fmla="*/ 0 w 328044"/>
              <a:gd name="connsiteY0" fmla="*/ 950026 h 950026"/>
              <a:gd name="connsiteX1" fmla="*/ 308759 w 328044"/>
              <a:gd name="connsiteY1" fmla="*/ 724395 h 950026"/>
              <a:gd name="connsiteX2" fmla="*/ 296884 w 328044"/>
              <a:gd name="connsiteY2" fmla="*/ 0 h 950026"/>
              <a:gd name="connsiteX3" fmla="*/ 296884 w 328044"/>
              <a:gd name="connsiteY3" fmla="*/ 0 h 95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044" h="950026">
                <a:moveTo>
                  <a:pt x="0" y="950026"/>
                </a:moveTo>
                <a:cubicBezTo>
                  <a:pt x="129639" y="916379"/>
                  <a:pt x="259278" y="882733"/>
                  <a:pt x="308759" y="724395"/>
                </a:cubicBezTo>
                <a:cubicBezTo>
                  <a:pt x="358240" y="566057"/>
                  <a:pt x="296884" y="0"/>
                  <a:pt x="296884" y="0"/>
                </a:cubicBezTo>
                <a:lnTo>
                  <a:pt x="29688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46" name="Figura a mano libera 45"/>
          <p:cNvSpPr/>
          <p:nvPr/>
        </p:nvSpPr>
        <p:spPr bwMode="auto">
          <a:xfrm>
            <a:off x="760021" y="2956956"/>
            <a:ext cx="1662188" cy="866899"/>
          </a:xfrm>
          <a:custGeom>
            <a:avLst/>
            <a:gdLst>
              <a:gd name="connsiteX0" fmla="*/ 0 w 1662188"/>
              <a:gd name="connsiteY0" fmla="*/ 866899 h 866899"/>
              <a:gd name="connsiteX1" fmla="*/ 1543792 w 1662188"/>
              <a:gd name="connsiteY1" fmla="*/ 510639 h 866899"/>
              <a:gd name="connsiteX2" fmla="*/ 1555667 w 1662188"/>
              <a:gd name="connsiteY2" fmla="*/ 0 h 866899"/>
              <a:gd name="connsiteX3" fmla="*/ 1555667 w 1662188"/>
              <a:gd name="connsiteY3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188" h="866899">
                <a:moveTo>
                  <a:pt x="0" y="866899"/>
                </a:moveTo>
                <a:cubicBezTo>
                  <a:pt x="642257" y="761010"/>
                  <a:pt x="1284514" y="655122"/>
                  <a:pt x="1543792" y="510639"/>
                </a:cubicBezTo>
                <a:cubicBezTo>
                  <a:pt x="1803070" y="366156"/>
                  <a:pt x="1555667" y="0"/>
                  <a:pt x="1555667" y="0"/>
                </a:cubicBezTo>
                <a:lnTo>
                  <a:pt x="155566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6618265" y="419287"/>
            <a:ext cx="13681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EDB 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R. Penna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48" name="Figura a mano libera 47"/>
          <p:cNvSpPr/>
          <p:nvPr/>
        </p:nvSpPr>
        <p:spPr bwMode="auto">
          <a:xfrm>
            <a:off x="6804561" y="795647"/>
            <a:ext cx="550804" cy="1163782"/>
          </a:xfrm>
          <a:custGeom>
            <a:avLst/>
            <a:gdLst>
              <a:gd name="connsiteX0" fmla="*/ 510639 w 550804"/>
              <a:gd name="connsiteY0" fmla="*/ 0 h 1163782"/>
              <a:gd name="connsiteX1" fmla="*/ 498764 w 550804"/>
              <a:gd name="connsiteY1" fmla="*/ 439387 h 1163782"/>
              <a:gd name="connsiteX2" fmla="*/ 0 w 550804"/>
              <a:gd name="connsiteY2" fmla="*/ 1163782 h 1163782"/>
              <a:gd name="connsiteX3" fmla="*/ 0 w 550804"/>
              <a:gd name="connsiteY3" fmla="*/ 1163782 h 11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804" h="1163782">
                <a:moveTo>
                  <a:pt x="510639" y="0"/>
                </a:moveTo>
                <a:cubicBezTo>
                  <a:pt x="547255" y="122711"/>
                  <a:pt x="583871" y="245423"/>
                  <a:pt x="498764" y="439387"/>
                </a:cubicBezTo>
                <a:cubicBezTo>
                  <a:pt x="413657" y="633351"/>
                  <a:pt x="0" y="1163782"/>
                  <a:pt x="0" y="1163782"/>
                </a:cubicBezTo>
                <a:lnTo>
                  <a:pt x="0" y="116378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49" name="Ovale 48"/>
          <p:cNvSpPr/>
          <p:nvPr/>
        </p:nvSpPr>
        <p:spPr bwMode="auto">
          <a:xfrm>
            <a:off x="5580112" y="2492896"/>
            <a:ext cx="720080" cy="720080"/>
          </a:xfrm>
          <a:prstGeom prst="ellipse">
            <a:avLst/>
          </a:prstGeom>
          <a:solidFill>
            <a:srgbClr val="FF00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84" charset="0"/>
              </a:rPr>
              <a:t>Chiare-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84" charset="0"/>
              </a:rPr>
              <a:t>lettere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4975246" y="848760"/>
            <a:ext cx="13681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Cittadella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A. Paoli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51" name="Figura a mano libera 50"/>
          <p:cNvSpPr/>
          <p:nvPr/>
        </p:nvSpPr>
        <p:spPr bwMode="auto">
          <a:xfrm>
            <a:off x="5676405" y="1199408"/>
            <a:ext cx="246726" cy="1294410"/>
          </a:xfrm>
          <a:custGeom>
            <a:avLst/>
            <a:gdLst>
              <a:gd name="connsiteX0" fmla="*/ 0 w 246726"/>
              <a:gd name="connsiteY0" fmla="*/ 0 h 1294410"/>
              <a:gd name="connsiteX1" fmla="*/ 237507 w 246726"/>
              <a:gd name="connsiteY1" fmla="*/ 1068779 h 1294410"/>
              <a:gd name="connsiteX2" fmla="*/ 201881 w 246726"/>
              <a:gd name="connsiteY2" fmla="*/ 1294410 h 1294410"/>
              <a:gd name="connsiteX3" fmla="*/ 201881 w 246726"/>
              <a:gd name="connsiteY3" fmla="*/ 1294410 h 129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726" h="1294410">
                <a:moveTo>
                  <a:pt x="0" y="0"/>
                </a:moveTo>
                <a:cubicBezTo>
                  <a:pt x="101930" y="426522"/>
                  <a:pt x="203860" y="853044"/>
                  <a:pt x="237507" y="1068779"/>
                </a:cubicBezTo>
                <a:cubicBezTo>
                  <a:pt x="271154" y="1284514"/>
                  <a:pt x="201881" y="1294410"/>
                  <a:pt x="201881" y="1294410"/>
                </a:cubicBezTo>
                <a:lnTo>
                  <a:pt x="201881" y="129441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52" name="Ovale 51"/>
          <p:cNvSpPr/>
          <p:nvPr/>
        </p:nvSpPr>
        <p:spPr bwMode="auto">
          <a:xfrm>
            <a:off x="6942301" y="2108907"/>
            <a:ext cx="720080" cy="72008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Verdana" pitchFamily="84" charset="0"/>
              </a:rPr>
              <a:t>Castel-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Verdana" pitchFamily="84" charset="0"/>
              </a:rPr>
              <a:t>vecchi</a:t>
            </a:r>
          </a:p>
        </p:txBody>
      </p:sp>
      <p:sp>
        <p:nvSpPr>
          <p:cNvPr id="53" name="CasellaDiTesto 52"/>
          <p:cNvSpPr txBox="1"/>
          <p:nvPr/>
        </p:nvSpPr>
        <p:spPr>
          <a:xfrm>
            <a:off x="7286644" y="857232"/>
            <a:ext cx="13681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Porziuncola</a:t>
            </a:r>
            <a:r>
              <a:rPr lang="it-IT" sz="1400" b="1" dirty="0" smtClean="0"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P. Sabatier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54" name="Figura a mano libera 53"/>
          <p:cNvSpPr/>
          <p:nvPr/>
        </p:nvSpPr>
        <p:spPr bwMode="auto">
          <a:xfrm>
            <a:off x="7398327" y="1163782"/>
            <a:ext cx="394659" cy="985652"/>
          </a:xfrm>
          <a:custGeom>
            <a:avLst/>
            <a:gdLst>
              <a:gd name="connsiteX0" fmla="*/ 368135 w 394659"/>
              <a:gd name="connsiteY0" fmla="*/ 0 h 985652"/>
              <a:gd name="connsiteX1" fmla="*/ 356260 w 394659"/>
              <a:gd name="connsiteY1" fmla="*/ 463137 h 985652"/>
              <a:gd name="connsiteX2" fmla="*/ 0 w 394659"/>
              <a:gd name="connsiteY2" fmla="*/ 985652 h 985652"/>
              <a:gd name="connsiteX3" fmla="*/ 0 w 394659"/>
              <a:gd name="connsiteY3" fmla="*/ 985652 h 9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659" h="985652">
                <a:moveTo>
                  <a:pt x="368135" y="0"/>
                </a:moveTo>
                <a:cubicBezTo>
                  <a:pt x="392875" y="149431"/>
                  <a:pt x="417616" y="298862"/>
                  <a:pt x="356260" y="463137"/>
                </a:cubicBezTo>
                <a:cubicBezTo>
                  <a:pt x="294904" y="627412"/>
                  <a:pt x="0" y="985652"/>
                  <a:pt x="0" y="985652"/>
                </a:cubicBezTo>
                <a:lnTo>
                  <a:pt x="0" y="98565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57" name="Figura a mano libera 56"/>
          <p:cNvSpPr/>
          <p:nvPr/>
        </p:nvSpPr>
        <p:spPr bwMode="auto">
          <a:xfrm>
            <a:off x="59377" y="4390484"/>
            <a:ext cx="3049295" cy="1903438"/>
          </a:xfrm>
          <a:custGeom>
            <a:avLst/>
            <a:gdLst>
              <a:gd name="connsiteX0" fmla="*/ 0 w 3049295"/>
              <a:gd name="connsiteY0" fmla="*/ 74638 h 1903438"/>
              <a:gd name="connsiteX1" fmla="*/ 1733797 w 3049295"/>
              <a:gd name="connsiteY1" fmla="*/ 98389 h 1903438"/>
              <a:gd name="connsiteX2" fmla="*/ 2968831 w 3049295"/>
              <a:gd name="connsiteY2" fmla="*/ 1036539 h 1903438"/>
              <a:gd name="connsiteX3" fmla="*/ 2933205 w 3049295"/>
              <a:gd name="connsiteY3" fmla="*/ 1903438 h 1903438"/>
              <a:gd name="connsiteX4" fmla="*/ 2933205 w 3049295"/>
              <a:gd name="connsiteY4" fmla="*/ 1903438 h 190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9295" h="1903438">
                <a:moveTo>
                  <a:pt x="0" y="74638"/>
                </a:moveTo>
                <a:cubicBezTo>
                  <a:pt x="619496" y="6355"/>
                  <a:pt x="1238992" y="-61928"/>
                  <a:pt x="1733797" y="98389"/>
                </a:cubicBezTo>
                <a:cubicBezTo>
                  <a:pt x="2228602" y="258706"/>
                  <a:pt x="2768930" y="735698"/>
                  <a:pt x="2968831" y="1036539"/>
                </a:cubicBezTo>
                <a:cubicBezTo>
                  <a:pt x="3168732" y="1337380"/>
                  <a:pt x="2933205" y="1903438"/>
                  <a:pt x="2933205" y="1903438"/>
                </a:cubicBezTo>
                <a:lnTo>
                  <a:pt x="2933205" y="1903438"/>
                </a:lnTo>
              </a:path>
            </a:pathLst>
          </a:custGeom>
          <a:noFill/>
          <a:ln w="76200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-36512" y="4437112"/>
            <a:ext cx="210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Nati e cresciuti nell’editoria laica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35626" y="4911316"/>
            <a:ext cx="2664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Calibri" panose="020F0502020204030204" pitchFamily="34" charset="0"/>
              </a:rPr>
              <a:t>M. Vannini ( Le Lettere, AME, Saggiatore); E. Carrère (Adelphi); S. Veronesi (Bompiani); S. Giacomoni (Salani); C. Augias (AM</a:t>
            </a:r>
          </a:p>
          <a:p>
            <a:pPr algn="ctr"/>
            <a:r>
              <a:rPr lang="it-IT" sz="1200" b="1" dirty="0" smtClean="0">
                <a:latin typeface="Calibri" panose="020F0502020204030204" pitchFamily="34" charset="0"/>
              </a:rPr>
              <a:t>E, RCS, Einaudi); P. Citati (AME); C. Frugoni (Laterza, BC, Chiarelettere); A, Gallo (Piemme); R. La valle (Ponte alle Grazie); V. Mancuso (AME); A. Socci (Piemme); A. Melloni (Laterza, Il Mulini, Einaudi)</a:t>
            </a:r>
            <a:endParaRPr lang="it-IT" sz="1200" b="1" dirty="0">
              <a:latin typeface="Calibri" panose="020F0502020204030204" pitchFamily="34" charset="0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3347864" y="573325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Calibri" panose="020F0502020204030204" pitchFamily="34" charset="0"/>
              </a:rPr>
              <a:t>Sugarco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L. Fanzanga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61" name="Ovale 60"/>
          <p:cNvSpPr/>
          <p:nvPr/>
        </p:nvSpPr>
        <p:spPr bwMode="auto">
          <a:xfrm>
            <a:off x="4327057" y="4334130"/>
            <a:ext cx="720080" cy="72008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84" charset="0"/>
              </a:rPr>
              <a:t>S.Paolo</a:t>
            </a:r>
          </a:p>
        </p:txBody>
      </p:sp>
      <p:sp>
        <p:nvSpPr>
          <p:cNvPr id="62" name="CasellaDiTesto 61"/>
          <p:cNvSpPr txBox="1"/>
          <p:nvPr/>
        </p:nvSpPr>
        <p:spPr>
          <a:xfrm>
            <a:off x="2987824" y="493209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Calibri" panose="020F0502020204030204" pitchFamily="34" charset="0"/>
              </a:rPr>
              <a:t>Sugarco / Piemme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S. Gaeta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3140224" y="533314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Calibri" panose="020F0502020204030204" pitchFamily="34" charset="0"/>
              </a:rPr>
              <a:t>Saggiatore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A. Sciortino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64" name="Figura a mano libera 63"/>
          <p:cNvSpPr/>
          <p:nvPr/>
        </p:nvSpPr>
        <p:spPr bwMode="auto">
          <a:xfrm>
            <a:off x="3513479" y="4524499"/>
            <a:ext cx="880391" cy="427511"/>
          </a:xfrm>
          <a:custGeom>
            <a:avLst/>
            <a:gdLst>
              <a:gd name="connsiteX0" fmla="*/ 60994 w 880391"/>
              <a:gd name="connsiteY0" fmla="*/ 427511 h 427511"/>
              <a:gd name="connsiteX1" fmla="*/ 84744 w 880391"/>
              <a:gd name="connsiteY1" fmla="*/ 213756 h 427511"/>
              <a:gd name="connsiteX2" fmla="*/ 880391 w 880391"/>
              <a:gd name="connsiteY2" fmla="*/ 0 h 427511"/>
              <a:gd name="connsiteX3" fmla="*/ 880391 w 880391"/>
              <a:gd name="connsiteY3" fmla="*/ 0 h 42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0391" h="427511">
                <a:moveTo>
                  <a:pt x="60994" y="427511"/>
                </a:moveTo>
                <a:cubicBezTo>
                  <a:pt x="4586" y="356259"/>
                  <a:pt x="-51822" y="285008"/>
                  <a:pt x="84744" y="213756"/>
                </a:cubicBezTo>
                <a:cubicBezTo>
                  <a:pt x="221310" y="142504"/>
                  <a:pt x="880391" y="0"/>
                  <a:pt x="880391" y="0"/>
                </a:cubicBezTo>
                <a:lnTo>
                  <a:pt x="880391" y="0"/>
                </a:ln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65" name="Figura a mano libera 64"/>
          <p:cNvSpPr/>
          <p:nvPr/>
        </p:nvSpPr>
        <p:spPr bwMode="auto">
          <a:xfrm>
            <a:off x="4168239" y="5047013"/>
            <a:ext cx="391886" cy="507160"/>
          </a:xfrm>
          <a:custGeom>
            <a:avLst/>
            <a:gdLst>
              <a:gd name="connsiteX0" fmla="*/ 0 w 391886"/>
              <a:gd name="connsiteY0" fmla="*/ 498764 h 507160"/>
              <a:gd name="connsiteX1" fmla="*/ 190005 w 391886"/>
              <a:gd name="connsiteY1" fmla="*/ 439387 h 507160"/>
              <a:gd name="connsiteX2" fmla="*/ 391886 w 391886"/>
              <a:gd name="connsiteY2" fmla="*/ 0 h 507160"/>
              <a:gd name="connsiteX3" fmla="*/ 391886 w 391886"/>
              <a:gd name="connsiteY3" fmla="*/ 0 h 50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886" h="507160">
                <a:moveTo>
                  <a:pt x="0" y="498764"/>
                </a:moveTo>
                <a:cubicBezTo>
                  <a:pt x="62345" y="510639"/>
                  <a:pt x="124691" y="522514"/>
                  <a:pt x="190005" y="439387"/>
                </a:cubicBezTo>
                <a:cubicBezTo>
                  <a:pt x="255319" y="356260"/>
                  <a:pt x="391886" y="0"/>
                  <a:pt x="391886" y="0"/>
                </a:cubicBezTo>
                <a:lnTo>
                  <a:pt x="391886" y="0"/>
                </a:ln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66" name="Figura a mano libera 65"/>
          <p:cNvSpPr/>
          <p:nvPr/>
        </p:nvSpPr>
        <p:spPr bwMode="auto">
          <a:xfrm>
            <a:off x="4298868" y="5082639"/>
            <a:ext cx="380010" cy="910838"/>
          </a:xfrm>
          <a:custGeom>
            <a:avLst/>
            <a:gdLst>
              <a:gd name="connsiteX0" fmla="*/ 0 w 380010"/>
              <a:gd name="connsiteY0" fmla="*/ 855023 h 910838"/>
              <a:gd name="connsiteX1" fmla="*/ 178129 w 380010"/>
              <a:gd name="connsiteY1" fmla="*/ 819397 h 910838"/>
              <a:gd name="connsiteX2" fmla="*/ 380010 w 380010"/>
              <a:gd name="connsiteY2" fmla="*/ 0 h 910838"/>
              <a:gd name="connsiteX3" fmla="*/ 380010 w 380010"/>
              <a:gd name="connsiteY3" fmla="*/ 0 h 91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010" h="910838">
                <a:moveTo>
                  <a:pt x="0" y="855023"/>
                </a:moveTo>
                <a:cubicBezTo>
                  <a:pt x="57397" y="908462"/>
                  <a:pt x="114794" y="961901"/>
                  <a:pt x="178129" y="819397"/>
                </a:cubicBezTo>
                <a:cubicBezTo>
                  <a:pt x="241464" y="676893"/>
                  <a:pt x="380010" y="0"/>
                  <a:pt x="380010" y="0"/>
                </a:cubicBezTo>
                <a:lnTo>
                  <a:pt x="380010" y="0"/>
                </a:ln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4595751" y="574062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Calibri" panose="020F0502020204030204" pitchFamily="34" charset="0"/>
              </a:rPr>
              <a:t>Laterza / Il Mulino / AME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A. Riccardi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68" name="Ovale 67"/>
          <p:cNvSpPr/>
          <p:nvPr/>
        </p:nvSpPr>
        <p:spPr bwMode="auto">
          <a:xfrm>
            <a:off x="5220072" y="4120139"/>
            <a:ext cx="720080" cy="72008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84" charset="0"/>
              </a:rPr>
              <a:t>Jaca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84" charset="0"/>
              </a:rPr>
              <a:t>Book</a:t>
            </a:r>
          </a:p>
        </p:txBody>
      </p:sp>
      <p:sp>
        <p:nvSpPr>
          <p:cNvPr id="69" name="Figura a mano libera 68"/>
          <p:cNvSpPr/>
          <p:nvPr/>
        </p:nvSpPr>
        <p:spPr bwMode="auto">
          <a:xfrm>
            <a:off x="4833257" y="5094514"/>
            <a:ext cx="391886" cy="641268"/>
          </a:xfrm>
          <a:custGeom>
            <a:avLst/>
            <a:gdLst>
              <a:gd name="connsiteX0" fmla="*/ 391886 w 391886"/>
              <a:gd name="connsiteY0" fmla="*/ 641268 h 641268"/>
              <a:gd name="connsiteX1" fmla="*/ 225631 w 391886"/>
              <a:gd name="connsiteY1" fmla="*/ 463138 h 641268"/>
              <a:gd name="connsiteX2" fmla="*/ 0 w 391886"/>
              <a:gd name="connsiteY2" fmla="*/ 0 h 641268"/>
              <a:gd name="connsiteX3" fmla="*/ 0 w 391886"/>
              <a:gd name="connsiteY3" fmla="*/ 0 h 64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886" h="641268">
                <a:moveTo>
                  <a:pt x="391886" y="641268"/>
                </a:moveTo>
                <a:cubicBezTo>
                  <a:pt x="341415" y="605642"/>
                  <a:pt x="290945" y="570016"/>
                  <a:pt x="225631" y="463138"/>
                </a:cubicBezTo>
                <a:cubicBezTo>
                  <a:pt x="160317" y="35626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70" name="Figura a mano libera 69"/>
          <p:cNvSpPr/>
          <p:nvPr/>
        </p:nvSpPr>
        <p:spPr bwMode="auto">
          <a:xfrm>
            <a:off x="5332021" y="4892634"/>
            <a:ext cx="332509" cy="836382"/>
          </a:xfrm>
          <a:custGeom>
            <a:avLst/>
            <a:gdLst>
              <a:gd name="connsiteX0" fmla="*/ 0 w 332509"/>
              <a:gd name="connsiteY0" fmla="*/ 831272 h 836382"/>
              <a:gd name="connsiteX1" fmla="*/ 249382 w 332509"/>
              <a:gd name="connsiteY1" fmla="*/ 712519 h 836382"/>
              <a:gd name="connsiteX2" fmla="*/ 332509 w 332509"/>
              <a:gd name="connsiteY2" fmla="*/ 0 h 836382"/>
              <a:gd name="connsiteX3" fmla="*/ 332509 w 332509"/>
              <a:gd name="connsiteY3" fmla="*/ 0 h 83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09" h="836382">
                <a:moveTo>
                  <a:pt x="0" y="831272"/>
                </a:moveTo>
                <a:cubicBezTo>
                  <a:pt x="96982" y="841168"/>
                  <a:pt x="193964" y="851064"/>
                  <a:pt x="249382" y="712519"/>
                </a:cubicBezTo>
                <a:cubicBezTo>
                  <a:pt x="304800" y="573974"/>
                  <a:pt x="332509" y="0"/>
                  <a:pt x="332509" y="0"/>
                </a:cubicBezTo>
                <a:lnTo>
                  <a:pt x="332509" y="0"/>
                </a:ln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5699863" y="535411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Calibri" panose="020F0502020204030204" pitchFamily="34" charset="0"/>
              </a:rPr>
              <a:t>CUEM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G. Laras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72" name="Ovale 71"/>
          <p:cNvSpPr/>
          <p:nvPr/>
        </p:nvSpPr>
        <p:spPr bwMode="auto">
          <a:xfrm>
            <a:off x="6012160" y="4272539"/>
            <a:ext cx="720080" cy="720080"/>
          </a:xfrm>
          <a:prstGeom prst="ellipse">
            <a:avLst/>
          </a:prstGeom>
          <a:solidFill>
            <a:srgbClr val="FF66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84" charset="0"/>
              </a:rPr>
              <a:t>EDB</a:t>
            </a:r>
          </a:p>
        </p:txBody>
      </p:sp>
      <p:sp>
        <p:nvSpPr>
          <p:cNvPr id="73" name="Figura a mano libera 72"/>
          <p:cNvSpPr/>
          <p:nvPr/>
        </p:nvSpPr>
        <p:spPr bwMode="auto">
          <a:xfrm>
            <a:off x="6472052" y="4987636"/>
            <a:ext cx="226238" cy="624865"/>
          </a:xfrm>
          <a:custGeom>
            <a:avLst/>
            <a:gdLst>
              <a:gd name="connsiteX0" fmla="*/ 0 w 226238"/>
              <a:gd name="connsiteY0" fmla="*/ 570016 h 624865"/>
              <a:gd name="connsiteX1" fmla="*/ 225631 w 226238"/>
              <a:gd name="connsiteY1" fmla="*/ 570016 h 624865"/>
              <a:gd name="connsiteX2" fmla="*/ 71252 w 226238"/>
              <a:gd name="connsiteY2" fmla="*/ 0 h 624865"/>
              <a:gd name="connsiteX3" fmla="*/ 71252 w 226238"/>
              <a:gd name="connsiteY3" fmla="*/ 0 h 62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238" h="624865">
                <a:moveTo>
                  <a:pt x="0" y="570016"/>
                </a:moveTo>
                <a:cubicBezTo>
                  <a:pt x="106878" y="617517"/>
                  <a:pt x="213756" y="665019"/>
                  <a:pt x="225631" y="570016"/>
                </a:cubicBezTo>
                <a:cubicBezTo>
                  <a:pt x="237506" y="475013"/>
                  <a:pt x="71252" y="0"/>
                  <a:pt x="71252" y="0"/>
                </a:cubicBezTo>
                <a:lnTo>
                  <a:pt x="71252" y="0"/>
                </a:ln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74" name="CasellaDiTesto 73"/>
          <p:cNvSpPr txBox="1"/>
          <p:nvPr/>
        </p:nvSpPr>
        <p:spPr>
          <a:xfrm>
            <a:off x="6812632" y="568075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Calibri" panose="020F0502020204030204" pitchFamily="34" charset="0"/>
              </a:rPr>
              <a:t>Einaudi / Laterza / Carossi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G. Miccoli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75" name="Ovale 74"/>
          <p:cNvSpPr/>
          <p:nvPr/>
        </p:nvSpPr>
        <p:spPr bwMode="auto">
          <a:xfrm>
            <a:off x="6948264" y="4424939"/>
            <a:ext cx="720080" cy="720080"/>
          </a:xfrm>
          <a:prstGeom prst="ellipse">
            <a:avLst/>
          </a:prstGeom>
          <a:solidFill>
            <a:srgbClr val="CC99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84" charset="0"/>
              </a:rPr>
              <a:t>Morcel-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84" charset="0"/>
              </a:rPr>
              <a:t>liana</a:t>
            </a:r>
          </a:p>
        </p:txBody>
      </p:sp>
      <p:sp>
        <p:nvSpPr>
          <p:cNvPr id="77" name="Figura a mano libera 76"/>
          <p:cNvSpPr/>
          <p:nvPr/>
        </p:nvSpPr>
        <p:spPr bwMode="auto">
          <a:xfrm>
            <a:off x="7208322" y="5142016"/>
            <a:ext cx="250421" cy="552462"/>
          </a:xfrm>
          <a:custGeom>
            <a:avLst/>
            <a:gdLst>
              <a:gd name="connsiteX0" fmla="*/ 0 w 250421"/>
              <a:gd name="connsiteY0" fmla="*/ 546265 h 552462"/>
              <a:gd name="connsiteX1" fmla="*/ 249382 w 250421"/>
              <a:gd name="connsiteY1" fmla="*/ 475013 h 552462"/>
              <a:gd name="connsiteX2" fmla="*/ 95003 w 250421"/>
              <a:gd name="connsiteY2" fmla="*/ 0 h 552462"/>
              <a:gd name="connsiteX3" fmla="*/ 95003 w 250421"/>
              <a:gd name="connsiteY3" fmla="*/ 0 h 55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421" h="552462">
                <a:moveTo>
                  <a:pt x="0" y="546265"/>
                </a:moveTo>
                <a:cubicBezTo>
                  <a:pt x="116774" y="556161"/>
                  <a:pt x="233548" y="566057"/>
                  <a:pt x="249382" y="475013"/>
                </a:cubicBezTo>
                <a:cubicBezTo>
                  <a:pt x="265216" y="383969"/>
                  <a:pt x="95003" y="0"/>
                  <a:pt x="95003" y="0"/>
                </a:cubicBezTo>
                <a:lnTo>
                  <a:pt x="95003" y="0"/>
                </a:ln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78" name="CasellaDiTesto 77"/>
          <p:cNvSpPr txBox="1"/>
          <p:nvPr/>
        </p:nvSpPr>
        <p:spPr>
          <a:xfrm rot="5400000">
            <a:off x="7067002" y="1719816"/>
            <a:ext cx="3349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Dall’editoria religiosa a quella laica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79" name="CasellaDiTesto 78"/>
          <p:cNvSpPr txBox="1"/>
          <p:nvPr/>
        </p:nvSpPr>
        <p:spPr>
          <a:xfrm rot="5400000">
            <a:off x="6995564" y="5013920"/>
            <a:ext cx="3349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Dall’editoria laica a quella religiosa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81" name="Figura a mano libera 80"/>
          <p:cNvSpPr/>
          <p:nvPr/>
        </p:nvSpPr>
        <p:spPr bwMode="auto">
          <a:xfrm>
            <a:off x="2839936" y="3532607"/>
            <a:ext cx="6304064" cy="2749440"/>
          </a:xfrm>
          <a:custGeom>
            <a:avLst/>
            <a:gdLst>
              <a:gd name="connsiteX0" fmla="*/ 6019056 w 6019056"/>
              <a:gd name="connsiteY0" fmla="*/ 48288 h 2755862"/>
              <a:gd name="connsiteX1" fmla="*/ 3038350 w 6019056"/>
              <a:gd name="connsiteY1" fmla="*/ 107664 h 2755862"/>
              <a:gd name="connsiteX2" fmla="*/ 57643 w 6019056"/>
              <a:gd name="connsiteY2" fmla="*/ 998314 h 2755862"/>
              <a:gd name="connsiteX3" fmla="*/ 995794 w 6019056"/>
              <a:gd name="connsiteY3" fmla="*/ 2755862 h 2755862"/>
              <a:gd name="connsiteX4" fmla="*/ 995794 w 6019056"/>
              <a:gd name="connsiteY4" fmla="*/ 2755862 h 275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056" h="2755862">
                <a:moveTo>
                  <a:pt x="6019056" y="48288"/>
                </a:moveTo>
                <a:cubicBezTo>
                  <a:pt x="5025487" y="-1193"/>
                  <a:pt x="4031919" y="-50674"/>
                  <a:pt x="3038350" y="107664"/>
                </a:cubicBezTo>
                <a:cubicBezTo>
                  <a:pt x="2044781" y="266002"/>
                  <a:pt x="398069" y="556948"/>
                  <a:pt x="57643" y="998314"/>
                </a:cubicBezTo>
                <a:cubicBezTo>
                  <a:pt x="-282783" y="1439680"/>
                  <a:pt x="995794" y="2755862"/>
                  <a:pt x="995794" y="2755862"/>
                </a:cubicBezTo>
                <a:lnTo>
                  <a:pt x="995794" y="2755862"/>
                </a:ln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80" name="CasellaDiTesto 79"/>
          <p:cNvSpPr txBox="1"/>
          <p:nvPr/>
        </p:nvSpPr>
        <p:spPr>
          <a:xfrm>
            <a:off x="0" y="-7146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latin typeface="Calibri" panose="020F0502020204030204" pitchFamily="34" charset="0"/>
              </a:rPr>
              <a:t>Il ruolo delle politiche editoriali e di autore</a:t>
            </a:r>
            <a:endParaRPr lang="it-IT" sz="30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CasellaDiTesto 16"/>
          <p:cNvSpPr txBox="1">
            <a:spLocks noChangeArrowheads="1"/>
          </p:cNvSpPr>
          <p:nvPr/>
        </p:nvSpPr>
        <p:spPr bwMode="auto">
          <a:xfrm>
            <a:off x="0" y="651834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000" dirty="0" smtClean="0"/>
              <a:t>Elaborazione Ufficio studi Aie su dati 2016</a:t>
            </a:r>
          </a:p>
          <a:p>
            <a:pPr algn="ctr" eaLnBrk="1" hangingPunct="1"/>
            <a:r>
              <a:rPr lang="it-IT" altLang="it-IT" sz="1000" dirty="0" smtClean="0"/>
              <a:t>© Ufficio studi Associazione Italiana Editori aprile 2017</a:t>
            </a:r>
            <a:endParaRPr lang="it-IT" altLang="it-IT" sz="1000" dirty="0"/>
          </a:p>
        </p:txBody>
      </p:sp>
      <p:sp>
        <p:nvSpPr>
          <p:cNvPr id="85" name="CasellaDiTesto 84"/>
          <p:cNvSpPr txBox="1"/>
          <p:nvPr/>
        </p:nvSpPr>
        <p:spPr>
          <a:xfrm>
            <a:off x="1719618" y="3720029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Centro Ambrosiano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D. Tettamanzi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2765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-36512" y="19943"/>
            <a:ext cx="93245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3000" b="1" dirty="0" smtClean="0"/>
              <a:t>Produzione titoli di editori cattolici per Aree e tipo di editore: 2016</a:t>
            </a:r>
          </a:p>
          <a:p>
            <a:pPr eaLnBrk="1" hangingPunct="1"/>
            <a:r>
              <a:rPr lang="it-IT" altLang="it-IT" sz="1200" b="1" dirty="0" smtClean="0"/>
              <a:t>Valori in titoli e %</a:t>
            </a:r>
            <a:endParaRPr lang="it-IT" altLang="it-IT" sz="1200" b="1" dirty="0"/>
          </a:p>
        </p:txBody>
      </p:sp>
      <p:sp>
        <p:nvSpPr>
          <p:cNvPr id="3" name="CasellaDiTesto 16"/>
          <p:cNvSpPr txBox="1">
            <a:spLocks noChangeArrowheads="1"/>
          </p:cNvSpPr>
          <p:nvPr/>
        </p:nvSpPr>
        <p:spPr bwMode="auto">
          <a:xfrm>
            <a:off x="0" y="651834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000" dirty="0" smtClean="0"/>
              <a:t>Elaborazione Ufficio studi Aie su dati Rebeccalibri, iBuk Librerie Arianna+, IE</a:t>
            </a:r>
          </a:p>
          <a:p>
            <a:pPr algn="ctr" eaLnBrk="1" hangingPunct="1"/>
            <a:r>
              <a:rPr lang="it-IT" altLang="it-IT" sz="1000" dirty="0" smtClean="0"/>
              <a:t>© Ufficio studi Associazione Italiana Editori aprile 2017</a:t>
            </a:r>
            <a:endParaRPr lang="it-IT" altLang="it-IT" sz="1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621508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* </a:t>
            </a:r>
            <a:r>
              <a:rPr lang="it-IT" sz="1200" dirty="0" smtClean="0">
                <a:latin typeface="Calibri" panose="020F0502020204030204" pitchFamily="34" charset="0"/>
              </a:rPr>
              <a:t>Per l’editoria «laica» si è usato l’aggregato Famiglia e self help</a:t>
            </a:r>
            <a:endParaRPr lang="it-IT" sz="12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Grafico 4"/>
          <p:cNvGraphicFramePr/>
          <p:nvPr/>
        </p:nvGraphicFramePr>
        <p:xfrm>
          <a:off x="0" y="928670"/>
          <a:ext cx="914400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143372" y="1428736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3,7%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071934" y="2143116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1,6%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071934" y="2906909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1,1%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000496" y="364331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11,1%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152896" y="5907305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53,5%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071934" y="5143512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79,5%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286248" y="4407107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71,1%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13" name="Parentesi graffa chiusa 12"/>
          <p:cNvSpPr/>
          <p:nvPr/>
        </p:nvSpPr>
        <p:spPr bwMode="auto">
          <a:xfrm>
            <a:off x="5072066" y="4071942"/>
            <a:ext cx="357190" cy="1428761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624190" y="4404848"/>
            <a:ext cx="2876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Calibri" panose="020F0502020204030204" pitchFamily="34" charset="0"/>
              </a:rPr>
              <a:t>Area Captive - Limitarsi ad aree di produzione dove c’è una specificità di domanda dell’editoria cattolica senza esplorare territori vicini</a:t>
            </a:r>
            <a:endParaRPr lang="it-IT" sz="1400" b="1" dirty="0">
              <a:latin typeface="Calibri" panose="020F050202020403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072198" y="5643578"/>
            <a:ext cx="3071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  <a:sym typeface="Wingdings 2"/>
              </a:rPr>
              <a:t></a:t>
            </a:r>
            <a:r>
              <a:rPr lang="it-IT" sz="1600" b="1" dirty="0" smtClean="0">
                <a:sym typeface="Wingdings 2"/>
              </a:rPr>
              <a:t>  </a:t>
            </a:r>
            <a:r>
              <a:rPr lang="it-IT" sz="1200" b="1" dirty="0" smtClean="0"/>
              <a:t>Editori religiosi (editori cattolici)</a:t>
            </a:r>
            <a:r>
              <a:rPr lang="it-IT" sz="1600" b="1" dirty="0" smtClean="0"/>
              <a:t> </a:t>
            </a:r>
          </a:p>
          <a:p>
            <a:r>
              <a:rPr lang="it-IT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  <a:sym typeface="Wingdings 2"/>
              </a:rPr>
              <a:t></a:t>
            </a:r>
            <a:r>
              <a:rPr lang="it-IT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1200" b="1" dirty="0" smtClean="0"/>
              <a:t>Altri editori (escluso educativo) </a:t>
            </a:r>
            <a:endParaRPr lang="it-IT" sz="12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214678" y="342900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*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/>
        </p:nvGraphicFramePr>
        <p:xfrm>
          <a:off x="1071506" y="0"/>
          <a:ext cx="8072494" cy="6429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-71470" y="-8699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latin typeface="Calibri" panose="020F0502020204030204" pitchFamily="34" charset="0"/>
              </a:rPr>
              <a:t>Ripartizione delle vendite di libri di argomento religioso (tutti gli editori) per canale: 2011-2016</a:t>
            </a:r>
          </a:p>
          <a:p>
            <a:r>
              <a:rPr lang="it-IT" sz="1200" b="1" dirty="0" smtClean="0">
                <a:latin typeface="Calibri" panose="020F0502020204030204" pitchFamily="34" charset="0"/>
              </a:rPr>
              <a:t>Valori in %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28596" y="5715016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/>
              <a:t>GDO</a:t>
            </a:r>
            <a:endParaRPr lang="it-IT" sz="1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85720" y="5500702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/>
              <a:t>Grossisti</a:t>
            </a:r>
            <a:endParaRPr lang="it-IT" sz="1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5286388"/>
            <a:ext cx="1214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/>
              <a:t>Store on line</a:t>
            </a:r>
            <a:endParaRPr lang="it-IT" sz="1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32" y="5143512"/>
            <a:ext cx="1214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/>
              <a:t>Catene laiche</a:t>
            </a:r>
            <a:endParaRPr lang="it-IT" sz="1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-32" y="4764297"/>
            <a:ext cx="121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/>
              <a:t>Indipendenti laiche</a:t>
            </a:r>
            <a:endParaRPr lang="it-IT" sz="1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-32" y="4071942"/>
            <a:ext cx="121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/>
              <a:t>Vendite dirette</a:t>
            </a:r>
            <a:endParaRPr lang="it-IT" sz="1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-32" y="3071810"/>
            <a:ext cx="121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/>
              <a:t>Catene religiose</a:t>
            </a:r>
            <a:endParaRPr lang="it-IT" sz="1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-32" y="1571612"/>
            <a:ext cx="121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/>
              <a:t>Indipendenti</a:t>
            </a:r>
          </a:p>
          <a:p>
            <a:pPr algn="r"/>
            <a:r>
              <a:rPr lang="it-IT" sz="1400" b="1" dirty="0" smtClean="0"/>
              <a:t>religiose</a:t>
            </a:r>
            <a:endParaRPr lang="it-IT" sz="1400" b="1" dirty="0"/>
          </a:p>
        </p:txBody>
      </p:sp>
      <p:sp>
        <p:nvSpPr>
          <p:cNvPr id="12" name="Parentesi graffa chiusa 11"/>
          <p:cNvSpPr/>
          <p:nvPr/>
        </p:nvSpPr>
        <p:spPr>
          <a:xfrm>
            <a:off x="2214546" y="4643446"/>
            <a:ext cx="214314" cy="121444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Parentesi graffa chiusa 12"/>
          <p:cNvSpPr/>
          <p:nvPr/>
        </p:nvSpPr>
        <p:spPr>
          <a:xfrm>
            <a:off x="8715404" y="4143380"/>
            <a:ext cx="214314" cy="171451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 rot="5400000">
            <a:off x="2169509" y="5117111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26,6%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 rot="5400000">
            <a:off x="8617565" y="4831359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36,3%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16" name="CasellaDiTesto 16"/>
          <p:cNvSpPr txBox="1">
            <a:spLocks noChangeArrowheads="1"/>
          </p:cNvSpPr>
          <p:nvPr/>
        </p:nvSpPr>
        <p:spPr bwMode="auto">
          <a:xfrm>
            <a:off x="0" y="651834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000" dirty="0" smtClean="0"/>
              <a:t>Elaborazione Ufficio studi Aie su dati CEC</a:t>
            </a:r>
          </a:p>
          <a:p>
            <a:pPr algn="ctr" eaLnBrk="1" hangingPunct="1"/>
            <a:r>
              <a:rPr lang="it-IT" altLang="it-IT" sz="1000" dirty="0" smtClean="0"/>
              <a:t>© Ufficio studi Associazione Italiana Editori aprile 2017</a:t>
            </a:r>
            <a:endParaRPr lang="it-IT" altLang="it-IT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118237" y="-99392"/>
            <a:ext cx="9361040" cy="6984776"/>
          </a:xfrm>
          <a:prstGeom prst="rect">
            <a:avLst/>
          </a:prstGeom>
          <a:solidFill>
            <a:srgbClr val="419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40" y="5201383"/>
            <a:ext cx="2986208" cy="1656617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572132" y="4643446"/>
            <a:ext cx="3571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000" b="1" dirty="0" smtClean="0">
                <a:solidFill>
                  <a:schemeClr val="bg1">
                    <a:lumMod val="95000"/>
                  </a:schemeClr>
                </a:solidFill>
              </a:rPr>
              <a:t>Grazie!</a:t>
            </a:r>
          </a:p>
          <a:p>
            <a:pPr algn="r"/>
            <a:r>
              <a:rPr lang="it-IT" sz="2000" b="1" dirty="0" smtClean="0">
                <a:solidFill>
                  <a:schemeClr val="bg1">
                    <a:lumMod val="95000"/>
                  </a:schemeClr>
                </a:solidFill>
              </a:rPr>
              <a:t>giovanni.peresson@aie.ir</a:t>
            </a:r>
            <a:endParaRPr lang="it-IT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339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380293"/>
            <a:ext cx="446782" cy="44678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0000"/>
              </a:schemeClr>
            </a:solidFill>
          </a:ln>
          <a:extLst/>
        </p:spPr>
      </p:pic>
      <p:sp>
        <p:nvSpPr>
          <p:cNvPr id="7" name="CasellaDiTesto 16"/>
          <p:cNvSpPr txBox="1">
            <a:spLocks noChangeArrowheads="1"/>
          </p:cNvSpPr>
          <p:nvPr/>
        </p:nvSpPr>
        <p:spPr bwMode="auto">
          <a:xfrm>
            <a:off x="2286000" y="6567313"/>
            <a:ext cx="43576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000" dirty="0"/>
              <a:t>© Ufficio studi Associazione Italiana Editori </a:t>
            </a:r>
            <a:r>
              <a:rPr lang="it-IT" altLang="it-IT" sz="1000" dirty="0" smtClean="0"/>
              <a:t>(maggio </a:t>
            </a:r>
            <a:r>
              <a:rPr lang="it-IT" altLang="it-IT" sz="1000" dirty="0"/>
              <a:t>2015)</a:t>
            </a:r>
          </a:p>
        </p:txBody>
      </p:sp>
      <p:sp>
        <p:nvSpPr>
          <p:cNvPr id="6" name="Rettangolo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271462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bg1"/>
                </a:solidFill>
              </a:rPr>
              <a:t>Cosa è avvenuto in questi sette anni…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612440" y="3284984"/>
            <a:ext cx="7920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05244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74477164"/>
              </p:ext>
            </p:extLst>
          </p:nvPr>
        </p:nvGraphicFramePr>
        <p:xfrm>
          <a:off x="428596" y="4286256"/>
          <a:ext cx="2171070" cy="1997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91288546"/>
              </p:ext>
            </p:extLst>
          </p:nvPr>
        </p:nvGraphicFramePr>
        <p:xfrm>
          <a:off x="-1000164" y="1142984"/>
          <a:ext cx="496783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571736" y="4500570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Lettori di «almeno un libro»:  </a:t>
            </a:r>
            <a:r>
              <a:rPr lang="it-IT" b="1" dirty="0" smtClean="0">
                <a:solidFill>
                  <a:srgbClr val="FF0000"/>
                </a:solidFill>
              </a:rPr>
              <a:t>21.140.000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786578" y="4443249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Lettori di «almeno un libro»:  </a:t>
            </a:r>
            <a:r>
              <a:rPr lang="it-IT" b="1" dirty="0" smtClean="0">
                <a:solidFill>
                  <a:srgbClr val="FF0000"/>
                </a:solidFill>
              </a:rPr>
              <a:t>23.300.00 </a:t>
            </a:r>
            <a:r>
              <a:rPr lang="it-IT" b="1" dirty="0" smtClean="0"/>
              <a:t>(+8,9%)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00298" y="1428736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Lettori di «almeno un libro religioso»: </a:t>
            </a:r>
            <a:r>
              <a:rPr lang="it-IT" b="1" dirty="0" smtClean="0">
                <a:solidFill>
                  <a:srgbClr val="FF0000"/>
                </a:solidFill>
              </a:rPr>
              <a:t>2.700.000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14348" y="71435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2000</a:t>
            </a:r>
            <a:endParaRPr lang="it-IT" sz="2000" b="1" dirty="0"/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97361300"/>
              </p:ext>
            </p:extLst>
          </p:nvPr>
        </p:nvGraphicFramePr>
        <p:xfrm>
          <a:off x="3143240" y="1214422"/>
          <a:ext cx="496783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5000628" y="64291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0ggi</a:t>
            </a:r>
            <a:r>
              <a:rPr lang="it-IT" sz="2000" b="1" dirty="0" smtClean="0">
                <a:solidFill>
                  <a:srgbClr val="FF0000"/>
                </a:solidFill>
              </a:rPr>
              <a:t>*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786578" y="1500174"/>
            <a:ext cx="2118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Lettori di «almeno un libro religioso»: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5.700.000</a:t>
            </a:r>
          </a:p>
          <a:p>
            <a:r>
              <a:rPr lang="it-IT" b="1" dirty="0" smtClean="0"/>
              <a:t>Raddoppiano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0" y="-7146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latin typeface="Calibri" panose="020F0502020204030204" pitchFamily="34" charset="0"/>
              </a:rPr>
              <a:t>È cresciuta ed è cambiata la domanda</a:t>
            </a:r>
          </a:p>
          <a:p>
            <a:r>
              <a:rPr lang="it-IT" sz="1200" b="1" dirty="0" smtClean="0"/>
              <a:t>Valori in % (Base: popolazione che dichiara di leggere «almeno un libro» di argomento religioso)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-214346" y="1000108"/>
            <a:ext cx="3755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Popolazione +6 anni (Istat)</a:t>
            </a:r>
            <a:endParaRPr lang="it-IT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286248" y="928670"/>
            <a:ext cx="3099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Popolazione +18 anni (IPSOS)</a:t>
            </a:r>
            <a:endParaRPr lang="it-IT" b="1" dirty="0"/>
          </a:p>
        </p:txBody>
      </p:sp>
      <p:sp>
        <p:nvSpPr>
          <p:cNvPr id="20" name="CasellaDiTesto 16"/>
          <p:cNvSpPr txBox="1">
            <a:spLocks noChangeArrowheads="1"/>
          </p:cNvSpPr>
          <p:nvPr/>
        </p:nvSpPr>
        <p:spPr bwMode="auto">
          <a:xfrm>
            <a:off x="0" y="6518340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000" dirty="0"/>
              <a:t>© Ufficio studi Associazione Italiana Editori </a:t>
            </a:r>
            <a:r>
              <a:rPr lang="it-IT" altLang="it-IT" sz="1000" dirty="0" smtClean="0"/>
              <a:t>aprile 2017</a:t>
            </a:r>
          </a:p>
          <a:p>
            <a:pPr algn="ctr" eaLnBrk="1" hangingPunct="1"/>
            <a:r>
              <a:rPr lang="it-IT" sz="1000" dirty="0" smtClean="0">
                <a:solidFill>
                  <a:srgbClr val="FF0000"/>
                </a:solidFill>
              </a:rPr>
              <a:t>*</a:t>
            </a:r>
            <a:r>
              <a:rPr lang="it-IT" sz="1000" dirty="0" smtClean="0"/>
              <a:t> Fonte: IPSOS (2014)</a:t>
            </a:r>
          </a:p>
          <a:p>
            <a:pPr algn="ctr" eaLnBrk="1" hangingPunct="1"/>
            <a:endParaRPr lang="it-IT" altLang="it-IT" sz="10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14348" y="5500702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61,7%</a:t>
            </a:r>
            <a:endParaRPr lang="it-IT" sz="14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571604" y="4929198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38,3%</a:t>
            </a:r>
            <a:endParaRPr lang="it-IT" sz="1400" b="1" dirty="0"/>
          </a:p>
        </p:txBody>
      </p:sp>
      <p:graphicFrame>
        <p:nvGraphicFramePr>
          <p:cNvPr id="23" name="Grafico 22"/>
          <p:cNvGraphicFramePr/>
          <p:nvPr/>
        </p:nvGraphicFramePr>
        <p:xfrm>
          <a:off x="3786182" y="3929066"/>
          <a:ext cx="3643338" cy="238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CasellaDiTesto 23"/>
          <p:cNvSpPr txBox="1"/>
          <p:nvPr/>
        </p:nvSpPr>
        <p:spPr>
          <a:xfrm>
            <a:off x="2714612" y="5929330"/>
            <a:ext cx="9286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rgbClr val="FF0000"/>
                </a:solidFill>
              </a:rPr>
              <a:t>13%</a:t>
            </a:r>
            <a:endParaRPr lang="it-IT" sz="3000" b="1" dirty="0">
              <a:solidFill>
                <a:srgbClr val="FF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6858016" y="5929330"/>
            <a:ext cx="9286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rgbClr val="FF0000"/>
                </a:solidFill>
              </a:rPr>
              <a:t>24%</a:t>
            </a:r>
            <a:endParaRPr lang="it-IT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2720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85720" y="1428736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2000</a:t>
            </a:r>
          </a:p>
          <a:p>
            <a:pPr algn="ctr"/>
            <a:r>
              <a:rPr lang="it-IT" sz="2000" b="1" dirty="0" smtClean="0"/>
              <a:t>Popolazione +65 anni </a:t>
            </a:r>
            <a:endParaRPr lang="it-IT" sz="20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786414" y="1357298"/>
            <a:ext cx="33575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Oggi </a:t>
            </a:r>
            <a:r>
              <a:rPr lang="it-IT" b="1" dirty="0" smtClean="0"/>
              <a:t>*</a:t>
            </a:r>
          </a:p>
          <a:p>
            <a:pPr algn="ctr"/>
            <a:r>
              <a:rPr lang="it-IT" b="1" dirty="0" smtClean="0"/>
              <a:t>(Popolazione +18 anni)</a:t>
            </a:r>
            <a:endParaRPr lang="it-IT" b="1" dirty="0"/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88679762"/>
              </p:ext>
            </p:extLst>
          </p:nvPr>
        </p:nvGraphicFramePr>
        <p:xfrm>
          <a:off x="107504" y="2071678"/>
          <a:ext cx="9036496" cy="4216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07504" y="685145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È composto da fasce di pubblico più giovane, con titoli di studio superiori (il 38%), fatto da professionisti e lavoratori autonomi (per il 28%)… </a:t>
            </a:r>
            <a:endParaRPr lang="it-IT" sz="2000" b="1" dirty="0"/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03462031"/>
              </p:ext>
            </p:extLst>
          </p:nvPr>
        </p:nvGraphicFramePr>
        <p:xfrm>
          <a:off x="5929322" y="1785926"/>
          <a:ext cx="2862064" cy="201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3857620" y="3571876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  <a:sym typeface="Wingdings 2"/>
              </a:rPr>
              <a:t></a:t>
            </a:r>
            <a:r>
              <a:rPr lang="it-IT" b="1" dirty="0" smtClean="0">
                <a:sym typeface="Wingdings 2"/>
              </a:rPr>
              <a:t> </a:t>
            </a:r>
            <a:r>
              <a:rPr lang="it-IT" b="1" dirty="0" smtClean="0"/>
              <a:t>Laurea  </a:t>
            </a:r>
            <a:r>
              <a:rPr lang="it-IT" b="1" dirty="0" smtClean="0">
                <a:solidFill>
                  <a:schemeClr val="tx2">
                    <a:lumMod val="40000"/>
                    <a:lumOff val="60000"/>
                  </a:schemeClr>
                </a:solidFill>
                <a:sym typeface="Wingdings 2"/>
              </a:rPr>
              <a:t>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sym typeface="Wingdings 2"/>
              </a:rPr>
              <a:t> </a:t>
            </a:r>
            <a:r>
              <a:rPr lang="it-IT" b="1" dirty="0" smtClean="0"/>
              <a:t>Diploma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sym typeface="Wingdings 2"/>
              </a:rPr>
              <a:t> </a:t>
            </a:r>
            <a:r>
              <a:rPr lang="it-IT" b="1" dirty="0" smtClean="0"/>
              <a:t>Medie + elementari</a:t>
            </a:r>
            <a:endParaRPr lang="it-IT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0" y="-7146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latin typeface="Calibri" panose="020F0502020204030204" pitchFamily="34" charset="0"/>
              </a:rPr>
              <a:t>Sono cambiate le fasce di età dei lettori</a:t>
            </a:r>
          </a:p>
          <a:p>
            <a:r>
              <a:rPr lang="it-IT" sz="1200" b="1" dirty="0" smtClean="0"/>
              <a:t>Valori in % (Base: popolazione che dichiara di leggere «almeno un libro» di argomento religioso)</a:t>
            </a:r>
          </a:p>
        </p:txBody>
      </p:sp>
      <p:sp>
        <p:nvSpPr>
          <p:cNvPr id="18" name="CasellaDiTesto 16"/>
          <p:cNvSpPr txBox="1">
            <a:spLocks noChangeArrowheads="1"/>
          </p:cNvSpPr>
          <p:nvPr/>
        </p:nvSpPr>
        <p:spPr bwMode="auto">
          <a:xfrm>
            <a:off x="0" y="6518340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000" dirty="0"/>
              <a:t>© Ufficio studi Associazione Italiana Editori </a:t>
            </a:r>
            <a:r>
              <a:rPr lang="it-IT" altLang="it-IT" sz="1000" dirty="0" smtClean="0"/>
              <a:t>aprile 2017</a:t>
            </a:r>
          </a:p>
          <a:p>
            <a:pPr algn="ctr" eaLnBrk="1" hangingPunct="1"/>
            <a:r>
              <a:rPr lang="it-IT" sz="1000" dirty="0" smtClean="0">
                <a:solidFill>
                  <a:srgbClr val="FF0000"/>
                </a:solidFill>
              </a:rPr>
              <a:t>*</a:t>
            </a:r>
            <a:r>
              <a:rPr lang="it-IT" sz="1000" dirty="0" smtClean="0"/>
              <a:t> Fonte: IPSOS (2014)</a:t>
            </a:r>
          </a:p>
          <a:p>
            <a:pPr algn="ctr" eaLnBrk="1" hangingPunct="1"/>
            <a:endParaRPr lang="it-IT" altLang="it-IT" sz="1000" dirty="0"/>
          </a:p>
        </p:txBody>
      </p:sp>
    </p:spTree>
    <p:extLst>
      <p:ext uri="{BB962C8B-B14F-4D97-AF65-F5344CB8AC3E}">
        <p14:creationId xmlns="" xmlns:p14="http://schemas.microsoft.com/office/powerpoint/2010/main" val="2420287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entesi graffa chiusa 4"/>
          <p:cNvSpPr/>
          <p:nvPr/>
        </p:nvSpPr>
        <p:spPr bwMode="auto">
          <a:xfrm>
            <a:off x="7740352" y="2132856"/>
            <a:ext cx="360040" cy="1153268"/>
          </a:xfrm>
          <a:prstGeom prst="rightBrac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279904" y="257174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42,2%</a:t>
            </a:r>
            <a:endParaRPr lang="it-IT" sz="1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211640" y="465313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37,7%</a:t>
            </a:r>
            <a:endParaRPr lang="it-IT" sz="1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-252536" y="692696"/>
            <a:ext cx="972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Il 38% di chi dichiara di aver letto un libro di argomento religioso è composto da non praticanti e non credenti</a:t>
            </a:r>
            <a:endParaRPr lang="it-IT" sz="2000" b="1" dirty="0"/>
          </a:p>
        </p:txBody>
      </p:sp>
      <p:cxnSp>
        <p:nvCxnSpPr>
          <p:cNvPr id="10" name="Connettore 1 9"/>
          <p:cNvCxnSpPr/>
          <p:nvPr/>
        </p:nvCxnSpPr>
        <p:spPr bwMode="auto">
          <a:xfrm flipV="1">
            <a:off x="5214942" y="2132856"/>
            <a:ext cx="2525410" cy="1026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Connettore 1 12"/>
          <p:cNvCxnSpPr/>
          <p:nvPr/>
        </p:nvCxnSpPr>
        <p:spPr bwMode="auto">
          <a:xfrm>
            <a:off x="4429124" y="3286124"/>
            <a:ext cx="3429024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7" name="CasellaDiTesto 16"/>
          <p:cNvSpPr txBox="1"/>
          <p:nvPr/>
        </p:nvSpPr>
        <p:spPr>
          <a:xfrm>
            <a:off x="3275856" y="1742619"/>
            <a:ext cx="2520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Popolazione +18 anni (IPSOS)</a:t>
            </a:r>
            <a:endParaRPr lang="it-IT" b="1" dirty="0"/>
          </a:p>
        </p:txBody>
      </p:sp>
      <p:graphicFrame>
        <p:nvGraphicFramePr>
          <p:cNvPr id="20" name="Grafico 1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37332595"/>
              </p:ext>
            </p:extLst>
          </p:nvPr>
        </p:nvGraphicFramePr>
        <p:xfrm>
          <a:off x="716860" y="1722361"/>
          <a:ext cx="5433082" cy="4422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CasellaDiTesto 21"/>
          <p:cNvSpPr txBox="1"/>
          <p:nvPr/>
        </p:nvSpPr>
        <p:spPr>
          <a:xfrm>
            <a:off x="0" y="-7146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latin typeface="Calibri" panose="020F0502020204030204" pitchFamily="34" charset="0"/>
              </a:rPr>
              <a:t>Si indebolisce il rapporto tra pratica religiosa e lettura</a:t>
            </a:r>
          </a:p>
          <a:p>
            <a:r>
              <a:rPr lang="it-IT" sz="1200" b="1" dirty="0" smtClean="0"/>
              <a:t>Valori in % (Base: popolazione che dichiara di leggere «almeno un libro» di argomento religioso)</a:t>
            </a:r>
          </a:p>
        </p:txBody>
      </p:sp>
      <p:sp>
        <p:nvSpPr>
          <p:cNvPr id="23" name="CasellaDiTesto 16"/>
          <p:cNvSpPr txBox="1">
            <a:spLocks noChangeArrowheads="1"/>
          </p:cNvSpPr>
          <p:nvPr/>
        </p:nvSpPr>
        <p:spPr bwMode="auto">
          <a:xfrm>
            <a:off x="0" y="6518340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000" dirty="0"/>
              <a:t>© Ufficio studi Associazione Italiana Editori </a:t>
            </a:r>
            <a:r>
              <a:rPr lang="it-IT" altLang="it-IT" sz="1000" dirty="0" smtClean="0"/>
              <a:t>aprile 2017</a:t>
            </a:r>
          </a:p>
          <a:p>
            <a:pPr algn="ctr" eaLnBrk="1" hangingPunct="1"/>
            <a:r>
              <a:rPr lang="it-IT" sz="1000" dirty="0" smtClean="0">
                <a:solidFill>
                  <a:srgbClr val="FF0000"/>
                </a:solidFill>
              </a:rPr>
              <a:t>*</a:t>
            </a:r>
            <a:r>
              <a:rPr lang="it-IT" sz="1000" dirty="0" smtClean="0"/>
              <a:t> Fonte: IPSOS (2014)</a:t>
            </a:r>
          </a:p>
          <a:p>
            <a:pPr algn="ctr" eaLnBrk="1" hangingPunct="1"/>
            <a:endParaRPr lang="it-IT" altLang="it-IT" sz="1000" dirty="0"/>
          </a:p>
        </p:txBody>
      </p:sp>
    </p:spTree>
    <p:extLst>
      <p:ext uri="{BB962C8B-B14F-4D97-AF65-F5344CB8AC3E}">
        <p14:creationId xmlns="" xmlns:p14="http://schemas.microsoft.com/office/powerpoint/2010/main" val="3069752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SCUOLA MAURI\Foto\08_Feltrinelli FS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832"/>
          <a:stretch/>
        </p:blipFill>
        <p:spPr bwMode="auto">
          <a:xfrm>
            <a:off x="0" y="1200172"/>
            <a:ext cx="3357554" cy="24431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42910" y="8450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Settori riservati</a:t>
            </a:r>
            <a:endParaRPr lang="it-IT" b="1" dirty="0"/>
          </a:p>
        </p:txBody>
      </p:sp>
      <p:pic>
        <p:nvPicPr>
          <p:cNvPr id="4" name="Picture 2" descr="E:\SCUOLA MAURI\Foto\02_Feltrinelli FS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178"/>
          <a:stretch/>
        </p:blipFill>
        <p:spPr bwMode="auto">
          <a:xfrm rot="-60000">
            <a:off x="3641510" y="1232147"/>
            <a:ext cx="2052440" cy="24310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428992" y="8450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Non si è confessionali</a:t>
            </a:r>
            <a:endParaRPr lang="it-IT" b="1" dirty="0"/>
          </a:p>
        </p:txBody>
      </p:sp>
      <p:pic>
        <p:nvPicPr>
          <p:cNvPr id="6" name="Picture 2" descr="E:\SCUOLA MAURI\Foto\04_Feltrinelli FS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214422"/>
            <a:ext cx="3143240" cy="2428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5214942" y="845090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Separato dalle filosofie orientali</a:t>
            </a:r>
            <a:endParaRPr lang="it-IT" b="1" dirty="0"/>
          </a:p>
        </p:txBody>
      </p:sp>
      <p:pic>
        <p:nvPicPr>
          <p:cNvPr id="8" name="Picture 3" descr="E:\SCUOLA MAURI\Foto\23_Libraccio Duomo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4818"/>
            <a:ext cx="3357554" cy="2250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285720" y="384548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La gondola delle novità</a:t>
            </a:r>
            <a:endParaRPr lang="it-IT" b="1" dirty="0"/>
          </a:p>
        </p:txBody>
      </p:sp>
      <p:pic>
        <p:nvPicPr>
          <p:cNvPr id="10" name="Picture 2" descr="E:\SCUOLA MAURI\Foto\29_Feltrinelli B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4146711"/>
            <a:ext cx="2214578" cy="23541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3428992" y="384548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Divisione alfabetica</a:t>
            </a:r>
            <a:endParaRPr lang="it-IT" b="1" dirty="0"/>
          </a:p>
        </p:txBody>
      </p:sp>
      <p:sp>
        <p:nvSpPr>
          <p:cNvPr id="12" name="CasellaDiTesto 16"/>
          <p:cNvSpPr txBox="1">
            <a:spLocks noChangeArrowheads="1"/>
          </p:cNvSpPr>
          <p:nvPr/>
        </p:nvSpPr>
        <p:spPr bwMode="auto">
          <a:xfrm>
            <a:off x="0" y="6518340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000" dirty="0"/>
              <a:t>© Ufficio studi Associazione Italiana Editori </a:t>
            </a:r>
            <a:r>
              <a:rPr lang="it-IT" altLang="it-IT" sz="1000" dirty="0" smtClean="0"/>
              <a:t>aprile 2017</a:t>
            </a:r>
          </a:p>
          <a:p>
            <a:pPr algn="ctr" eaLnBrk="1" hangingPunct="1"/>
            <a:r>
              <a:rPr lang="it-IT" sz="1000" dirty="0" smtClean="0"/>
              <a:t>Fotografie Enzo Pagani per Scuola librai Umberto ed Elisabetta Mauri (2015)</a:t>
            </a:r>
          </a:p>
          <a:p>
            <a:pPr algn="ctr" eaLnBrk="1" hangingPunct="1"/>
            <a:endParaRPr lang="it-IT" altLang="it-IT" sz="1000" dirty="0"/>
          </a:p>
        </p:txBody>
      </p:sp>
      <p:pic>
        <p:nvPicPr>
          <p:cNvPr id="13" name="Picture 2" descr="E:\SCUOLA MAURI\Foto\20_Mondadori Duomo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4195700"/>
            <a:ext cx="3214678" cy="2305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5786446" y="3571876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Tematica: ebraismo, islam,  Madre Teresa,  Papa Francesco, ecc.</a:t>
            </a:r>
            <a:endParaRPr lang="it-IT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0" y="-7146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latin typeface="Calibri" panose="020F0502020204030204" pitchFamily="34" charset="0"/>
              </a:rPr>
              <a:t>Il mutamento lo vediamo chiaramente dove il libro incontra in pubblico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380293"/>
            <a:ext cx="446782" cy="44678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0000"/>
              </a:schemeClr>
            </a:solidFill>
          </a:ln>
          <a:extLst/>
        </p:spPr>
      </p:pic>
      <p:sp>
        <p:nvSpPr>
          <p:cNvPr id="7" name="CasellaDiTesto 16"/>
          <p:cNvSpPr txBox="1">
            <a:spLocks noChangeArrowheads="1"/>
          </p:cNvSpPr>
          <p:nvPr/>
        </p:nvSpPr>
        <p:spPr bwMode="auto">
          <a:xfrm>
            <a:off x="2286000" y="6567313"/>
            <a:ext cx="43576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000" dirty="0"/>
              <a:t>© Ufficio studi Associazione Italiana Editori </a:t>
            </a:r>
            <a:r>
              <a:rPr lang="it-IT" altLang="it-IT" sz="1000" dirty="0" smtClean="0"/>
              <a:t>(maggio </a:t>
            </a:r>
            <a:r>
              <a:rPr lang="it-IT" altLang="it-IT" sz="1000" dirty="0"/>
              <a:t>2015)</a:t>
            </a:r>
          </a:p>
        </p:txBody>
      </p:sp>
      <p:sp>
        <p:nvSpPr>
          <p:cNvPr id="6" name="Rettangolo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23528" y="404664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latin typeface="Calibri" panose="020F0502020204030204" pitchFamily="34" charset="0"/>
              </a:rPr>
              <a:t>Cambiamento </a:t>
            </a:r>
            <a:r>
              <a:rPr lang="it-IT" sz="3000" b="1" dirty="0">
                <a:latin typeface="Calibri" panose="020F0502020204030204" pitchFamily="34" charset="0"/>
              </a:rPr>
              <a:t>del </a:t>
            </a:r>
            <a:r>
              <a:rPr lang="it-IT" sz="3000" b="1" dirty="0" smtClean="0">
                <a:latin typeface="Calibri" panose="020F0502020204030204" pitchFamily="34" charset="0"/>
              </a:rPr>
              <a:t>pubblico:</a:t>
            </a:r>
          </a:p>
          <a:p>
            <a:r>
              <a:rPr lang="it-IT" sz="3000" b="1" dirty="0" smtClean="0">
                <a:latin typeface="Calibri" panose="020F0502020204030204" pitchFamily="34" charset="0"/>
              </a:rPr>
              <a:t> </a:t>
            </a:r>
          </a:p>
          <a:p>
            <a:r>
              <a:rPr lang="it-IT" sz="3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multiforme</a:t>
            </a:r>
            <a:r>
              <a:rPr lang="it-IT" sz="3000" b="1" dirty="0" smtClean="0">
                <a:latin typeface="Calibri" panose="020F0502020204030204" pitchFamily="34" charset="0"/>
              </a:rPr>
              <a:t> </a:t>
            </a:r>
            <a:r>
              <a:rPr lang="it-IT" sz="3000" b="1" dirty="0">
                <a:latin typeface="Calibri" panose="020F0502020204030204" pitchFamily="34" charset="0"/>
              </a:rPr>
              <a:t>e </a:t>
            </a:r>
            <a:r>
              <a:rPr lang="it-IT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curioso</a:t>
            </a:r>
            <a:r>
              <a:rPr lang="it-IT" sz="3000" b="1" dirty="0">
                <a:latin typeface="Calibri" panose="020F0502020204030204" pitchFamily="34" charset="0"/>
              </a:rPr>
              <a:t> nella sua ricerca di </a:t>
            </a:r>
            <a:r>
              <a:rPr lang="it-IT" sz="3000" b="1" dirty="0" smtClean="0">
                <a:latin typeface="Calibri" panose="020F0502020204030204" pitchFamily="34" charset="0"/>
              </a:rPr>
              <a:t>forme di spiritualità </a:t>
            </a:r>
            <a:r>
              <a:rPr lang="it-IT" sz="3000" b="1" dirty="0">
                <a:latin typeface="Calibri" panose="020F0502020204030204" pitchFamily="34" charset="0"/>
              </a:rPr>
              <a:t>e senso della </a:t>
            </a:r>
            <a:r>
              <a:rPr lang="it-IT" sz="3000" b="1" dirty="0" smtClean="0">
                <a:latin typeface="Calibri" panose="020F0502020204030204" pitchFamily="34" charset="0"/>
              </a:rPr>
              <a:t>vita</a:t>
            </a:r>
          </a:p>
          <a:p>
            <a:endParaRPr lang="it-IT" sz="3000" b="1" dirty="0" smtClean="0">
              <a:latin typeface="Calibri" panose="020F0502020204030204" pitchFamily="34" charset="0"/>
            </a:endParaRPr>
          </a:p>
          <a:p>
            <a:r>
              <a:rPr lang="it-IT" sz="3000" b="1" dirty="0" smtClean="0">
                <a:latin typeface="Calibri" panose="020F0502020204030204" pitchFamily="34" charset="0"/>
              </a:rPr>
              <a:t>il </a:t>
            </a:r>
            <a:r>
              <a:rPr lang="it-IT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«religioso» invade sempre più i territori del linguaggio </a:t>
            </a:r>
            <a:r>
              <a:rPr lang="it-IT" sz="3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pubblico</a:t>
            </a:r>
            <a:r>
              <a:rPr lang="it-IT" sz="3000" b="1" dirty="0" smtClean="0">
                <a:latin typeface="Calibri" panose="020F0502020204030204" pitchFamily="34" charset="0"/>
              </a:rPr>
              <a:t>: </a:t>
            </a:r>
            <a:r>
              <a:rPr lang="it-IT" sz="3000" b="1" dirty="0">
                <a:latin typeface="Calibri" panose="020F0502020204030204" pitchFamily="34" charset="0"/>
              </a:rPr>
              <a:t>dallo scenario geopolitico a quello della bioetica e della </a:t>
            </a:r>
            <a:r>
              <a:rPr lang="it-IT" sz="3000" b="1" dirty="0" smtClean="0">
                <a:latin typeface="Calibri" panose="020F0502020204030204" pitchFamily="34" charset="0"/>
              </a:rPr>
              <a:t>famiglia</a:t>
            </a:r>
          </a:p>
          <a:p>
            <a:r>
              <a:rPr lang="it-IT" sz="3000" b="1" dirty="0" smtClean="0">
                <a:latin typeface="Calibri" panose="020F0502020204030204" pitchFamily="34" charset="0"/>
              </a:rPr>
              <a:t> </a:t>
            </a:r>
          </a:p>
          <a:p>
            <a:r>
              <a:rPr lang="it-IT" sz="3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fenomeni mediatici </a:t>
            </a:r>
            <a:r>
              <a:rPr lang="it-IT" sz="3000" b="1" dirty="0" smtClean="0">
                <a:latin typeface="Calibri" panose="020F0502020204030204" pitchFamily="34" charset="0"/>
              </a:rPr>
              <a:t>indotti dagli ultimi pontificati</a:t>
            </a:r>
            <a:endParaRPr lang="it-IT" sz="3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6301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/>
        </p:nvGraphicFramePr>
        <p:xfrm>
          <a:off x="0" y="1643050"/>
          <a:ext cx="9144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16"/>
          <p:cNvSpPr txBox="1">
            <a:spLocks noChangeArrowheads="1"/>
          </p:cNvSpPr>
          <p:nvPr/>
        </p:nvSpPr>
        <p:spPr bwMode="auto">
          <a:xfrm>
            <a:off x="0" y="651834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000" dirty="0" smtClean="0"/>
              <a:t>Elaborazione Ufficio studi Aie su dati Rebeccalibri, iBuk Librerie Arianna+, IE</a:t>
            </a:r>
          </a:p>
          <a:p>
            <a:pPr algn="ctr" eaLnBrk="1" hangingPunct="1"/>
            <a:r>
              <a:rPr lang="it-IT" altLang="it-IT" sz="1000" dirty="0" smtClean="0"/>
              <a:t>© Ufficio studi Associazione Italiana Editori aprile 2017</a:t>
            </a:r>
            <a:endParaRPr lang="it-IT" altLang="it-IT" sz="1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-7146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latin typeface="Calibri" panose="020F0502020204030204" pitchFamily="34" charset="0"/>
              </a:rPr>
              <a:t>Andamento e  composizione della produzione religiosa: 2010-2016</a:t>
            </a:r>
            <a:endParaRPr lang="it-IT" sz="30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598749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  <a:sym typeface="Wingdings 2"/>
              </a:rPr>
              <a:t></a:t>
            </a:r>
            <a:r>
              <a:rPr lang="it-IT" sz="1600" b="1" dirty="0" smtClean="0">
                <a:sym typeface="Wingdings 2"/>
              </a:rPr>
              <a:t>  </a:t>
            </a:r>
            <a:r>
              <a:rPr lang="it-IT" sz="1600" b="1" dirty="0" smtClean="0"/>
              <a:t>Editoria religiosa (editori cattolici) </a:t>
            </a:r>
            <a:r>
              <a:rPr lang="it-IT" sz="16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 2"/>
              </a:rPr>
              <a:t></a:t>
            </a:r>
            <a:r>
              <a:rPr lang="it-IT" sz="1600" b="1" dirty="0" smtClean="0"/>
              <a:t>  Editoria religiosa (di altri editori)       </a:t>
            </a:r>
          </a:p>
          <a:p>
            <a:pPr algn="ctr"/>
            <a:r>
              <a:rPr lang="it-IT" sz="1600" b="1" dirty="0" smtClean="0">
                <a:solidFill>
                  <a:schemeClr val="bg1">
                    <a:lumMod val="65000"/>
                  </a:schemeClr>
                </a:solidFill>
                <a:sym typeface="Wingdings 2"/>
              </a:rPr>
              <a:t></a:t>
            </a:r>
            <a:r>
              <a:rPr 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 2"/>
              </a:rPr>
              <a:t>  </a:t>
            </a:r>
            <a:r>
              <a:rPr lang="it-IT" sz="1600" b="1" dirty="0" smtClean="0"/>
              <a:t>Altra produzione (escluso educativo) </a:t>
            </a:r>
            <a:endParaRPr lang="it-IT" sz="1600" b="1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239020" y="2667889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8,9%</a:t>
            </a:r>
            <a:endParaRPr lang="it-IT" sz="1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001024" y="1857364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71.578</a:t>
            </a:r>
            <a:endParaRPr lang="it-IT" sz="1400" b="1" dirty="0"/>
          </a:p>
        </p:txBody>
      </p:sp>
      <p:sp>
        <p:nvSpPr>
          <p:cNvPr id="8" name="CasellaDiTesto 7"/>
          <p:cNvSpPr txBox="1"/>
          <p:nvPr/>
        </p:nvSpPr>
        <p:spPr>
          <a:xfrm rot="16200000">
            <a:off x="7333375" y="2167822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7,6%%</a:t>
            </a:r>
            <a:endParaRPr lang="it-IT" sz="1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28596" y="2500306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59.766</a:t>
            </a:r>
            <a:endParaRPr lang="it-IT" sz="1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643042" y="2285992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61.985</a:t>
            </a:r>
            <a:endParaRPr lang="it-IT" sz="1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928926" y="2143116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66.884</a:t>
            </a:r>
            <a:endParaRPr lang="it-IT" sz="1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143372" y="2285992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64.117</a:t>
            </a:r>
            <a:endParaRPr lang="it-IT" sz="14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429256" y="2285992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63.922</a:t>
            </a:r>
            <a:endParaRPr lang="it-IT" sz="14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715140" y="2285992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62.250</a:t>
            </a:r>
            <a:endParaRPr lang="it-IT" sz="1400" b="1" dirty="0"/>
          </a:p>
        </p:txBody>
      </p:sp>
      <p:sp>
        <p:nvSpPr>
          <p:cNvPr id="15" name="CasellaDiTesto 14"/>
          <p:cNvSpPr txBox="1"/>
          <p:nvPr/>
        </p:nvSpPr>
        <p:spPr>
          <a:xfrm rot="5400000">
            <a:off x="903955" y="2810765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5.362</a:t>
            </a:r>
            <a:endParaRPr lang="it-IT" sz="1400" b="1" dirty="0"/>
          </a:p>
        </p:txBody>
      </p:sp>
      <p:sp>
        <p:nvSpPr>
          <p:cNvPr id="16" name="CasellaDiTesto 15"/>
          <p:cNvSpPr txBox="1"/>
          <p:nvPr/>
        </p:nvSpPr>
        <p:spPr>
          <a:xfrm rot="5400000">
            <a:off x="8476383" y="2167823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5.455</a:t>
            </a:r>
            <a:endParaRPr lang="it-IT" sz="1400" b="1" dirty="0"/>
          </a:p>
        </p:txBody>
      </p:sp>
      <p:sp>
        <p:nvSpPr>
          <p:cNvPr id="17" name="CasellaDiTesto 16"/>
          <p:cNvSpPr txBox="1"/>
          <p:nvPr/>
        </p:nvSpPr>
        <p:spPr>
          <a:xfrm rot="5400000">
            <a:off x="7190499" y="2667889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5.686</a:t>
            </a:r>
            <a:endParaRPr lang="it-IT" sz="1400" b="1" dirty="0"/>
          </a:p>
        </p:txBody>
      </p:sp>
      <p:graphicFrame>
        <p:nvGraphicFramePr>
          <p:cNvPr id="18" name="Grafico 17"/>
          <p:cNvGraphicFramePr/>
          <p:nvPr/>
        </p:nvGraphicFramePr>
        <p:xfrm>
          <a:off x="-214346" y="571480"/>
          <a:ext cx="2357454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afico 18"/>
          <p:cNvGraphicFramePr/>
          <p:nvPr/>
        </p:nvGraphicFramePr>
        <p:xfrm>
          <a:off x="7215206" y="142852"/>
          <a:ext cx="2428876" cy="2014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/>
        </p:nvGraphicFramePr>
        <p:xfrm>
          <a:off x="0" y="1214422"/>
          <a:ext cx="750099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0" y="-7146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latin typeface="Calibri" panose="020F0502020204030204" pitchFamily="34" charset="0"/>
              </a:rPr>
              <a:t>Mercato del libro religioso  a valore per tipologia di editori</a:t>
            </a:r>
            <a:r>
              <a:rPr lang="it-IT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*</a:t>
            </a:r>
          </a:p>
          <a:p>
            <a:r>
              <a:rPr lang="it-IT" sz="1200" b="1" dirty="0" smtClean="0"/>
              <a:t>Valori in Ml di euro e in %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28596" y="100010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39,0 Ml</a:t>
            </a:r>
            <a:endParaRPr lang="it-IT" b="1" dirty="0"/>
          </a:p>
        </p:txBody>
      </p:sp>
      <p:sp>
        <p:nvSpPr>
          <p:cNvPr id="5" name="CasellaDiTesto 16"/>
          <p:cNvSpPr txBox="1">
            <a:spLocks noChangeArrowheads="1"/>
          </p:cNvSpPr>
          <p:nvPr/>
        </p:nvSpPr>
        <p:spPr bwMode="auto">
          <a:xfrm>
            <a:off x="0" y="651834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000" dirty="0" smtClean="0"/>
              <a:t>Elaborazione Ufficio studi Aie su dati Rebeccalibri, iBuk Librerie Arianna+, Nielsen</a:t>
            </a:r>
          </a:p>
          <a:p>
            <a:pPr algn="ctr" eaLnBrk="1" hangingPunct="1"/>
            <a:r>
              <a:rPr lang="it-IT" altLang="it-IT" sz="1000" dirty="0" smtClean="0"/>
              <a:t>© Ufficio studi Associazione Italiana Editori aprile 2017</a:t>
            </a:r>
            <a:endParaRPr lang="it-IT" altLang="it-IT" sz="1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143108" y="714356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36,0 Ml</a:t>
            </a:r>
          </a:p>
          <a:p>
            <a:pPr algn="ctr"/>
            <a:r>
              <a:rPr lang="it-IT" b="1" dirty="0" smtClean="0"/>
              <a:t>-7,7%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29058" y="714356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34,5 Ml</a:t>
            </a:r>
          </a:p>
          <a:p>
            <a:pPr algn="ctr"/>
            <a:r>
              <a:rPr lang="it-IT" b="1" dirty="0" smtClean="0"/>
              <a:t>-4,1%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786446" y="714356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33,5 Ml</a:t>
            </a:r>
          </a:p>
          <a:p>
            <a:pPr algn="ctr"/>
            <a:r>
              <a:rPr lang="it-IT" b="1" dirty="0" smtClean="0"/>
              <a:t>-2,9%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858016" y="1928802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+7,1%</a:t>
            </a:r>
            <a:endParaRPr lang="it-IT" sz="1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929454" y="4071942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-7,9%</a:t>
            </a:r>
            <a:endParaRPr lang="it-IT" sz="1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786578" y="4857760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+13,6%</a:t>
            </a:r>
            <a:endParaRPr lang="it-IT" sz="1400" b="1" dirty="0"/>
          </a:p>
        </p:txBody>
      </p:sp>
      <p:graphicFrame>
        <p:nvGraphicFramePr>
          <p:cNvPr id="12" name="Grafico 11"/>
          <p:cNvGraphicFramePr/>
          <p:nvPr/>
        </p:nvGraphicFramePr>
        <p:xfrm>
          <a:off x="7286644" y="1142984"/>
          <a:ext cx="2071686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Connettore 1 13"/>
          <p:cNvCxnSpPr/>
          <p:nvPr/>
        </p:nvCxnSpPr>
        <p:spPr>
          <a:xfrm rot="5400000">
            <a:off x="6787372" y="3214686"/>
            <a:ext cx="3714776" cy="158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642910" y="5643578"/>
            <a:ext cx="6072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0000"/>
                </a:solidFill>
                <a:sym typeface="Wingdings"/>
              </a:rPr>
              <a:t></a:t>
            </a:r>
            <a:r>
              <a:rPr lang="it-IT" sz="1400" b="1" dirty="0" smtClean="0">
                <a:sym typeface="Wingdings"/>
              </a:rPr>
              <a:t> </a:t>
            </a:r>
            <a:r>
              <a:rPr lang="it-IT" sz="1400" b="1" dirty="0" smtClean="0"/>
              <a:t>Editori «laici» </a:t>
            </a:r>
            <a:r>
              <a:rPr lang="it-IT" sz="1400" b="1" dirty="0" smtClean="0">
                <a:solidFill>
                  <a:srgbClr val="FFC000"/>
                </a:solidFill>
                <a:sym typeface="Wingdings"/>
              </a:rPr>
              <a:t></a:t>
            </a:r>
            <a:r>
              <a:rPr lang="it-IT" sz="1400" b="1" dirty="0" smtClean="0">
                <a:sym typeface="Wingdings"/>
              </a:rPr>
              <a:t>  </a:t>
            </a:r>
            <a:r>
              <a:rPr lang="it-IT" sz="1400" b="1" dirty="0" smtClean="0"/>
              <a:t>Editori cattolici </a:t>
            </a:r>
            <a:r>
              <a:rPr 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</a:t>
            </a:r>
            <a:r>
              <a:rPr lang="it-IT" sz="1400" b="1" dirty="0" smtClean="0">
                <a:sym typeface="Wingdings"/>
              </a:rPr>
              <a:t> </a:t>
            </a:r>
            <a:r>
              <a:rPr lang="it-IT" sz="1400" b="1" dirty="0" smtClean="0"/>
              <a:t>Editori di altre fedi</a:t>
            </a:r>
            <a:endParaRPr lang="it-IT" sz="14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715240" y="5357826"/>
            <a:ext cx="14287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B0F0"/>
                </a:solidFill>
                <a:sym typeface="Wingdings"/>
              </a:rPr>
              <a:t></a:t>
            </a:r>
            <a:r>
              <a:rPr lang="it-IT" sz="1400" b="1" dirty="0" smtClean="0">
                <a:sym typeface="Wingdings"/>
              </a:rPr>
              <a:t> </a:t>
            </a:r>
            <a:r>
              <a:rPr lang="it-IT" sz="1000" b="1" dirty="0" smtClean="0"/>
              <a:t>Editori nei canali trade </a:t>
            </a:r>
          </a:p>
          <a:p>
            <a:r>
              <a:rPr lang="it-IT" sz="1400" b="1" dirty="0" smtClean="0">
                <a:solidFill>
                  <a:schemeClr val="bg2">
                    <a:lumMod val="50000"/>
                  </a:schemeClr>
                </a:solidFill>
                <a:sym typeface="Wingdings"/>
              </a:rPr>
              <a:t></a:t>
            </a:r>
            <a:r>
              <a:rPr lang="it-IT" sz="1400" b="1" dirty="0" smtClean="0">
                <a:sym typeface="Wingdings"/>
              </a:rPr>
              <a:t> </a:t>
            </a:r>
            <a:r>
              <a:rPr lang="it-IT" sz="1000" b="1" dirty="0" smtClean="0"/>
              <a:t>Editoria religiosa</a:t>
            </a:r>
            <a:endParaRPr lang="it-IT" sz="1000" b="1" dirty="0"/>
          </a:p>
        </p:txBody>
      </p:sp>
      <p:sp>
        <p:nvSpPr>
          <p:cNvPr id="17" name="CasellaDiTesto 16"/>
          <p:cNvSpPr txBox="1"/>
          <p:nvPr/>
        </p:nvSpPr>
        <p:spPr>
          <a:xfrm rot="5400000">
            <a:off x="7925209" y="1433113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2016</a:t>
            </a:r>
            <a:endParaRPr lang="it-IT" sz="1200" b="1" dirty="0"/>
          </a:p>
        </p:txBody>
      </p:sp>
      <p:sp>
        <p:nvSpPr>
          <p:cNvPr id="18" name="CasellaDiTesto 17"/>
          <p:cNvSpPr txBox="1"/>
          <p:nvPr/>
        </p:nvSpPr>
        <p:spPr>
          <a:xfrm rot="5400000">
            <a:off x="7925210" y="2433244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2015</a:t>
            </a:r>
            <a:endParaRPr lang="it-IT" sz="1200" b="1" dirty="0"/>
          </a:p>
        </p:txBody>
      </p:sp>
      <p:sp>
        <p:nvSpPr>
          <p:cNvPr id="19" name="CasellaDiTesto 18"/>
          <p:cNvSpPr txBox="1"/>
          <p:nvPr/>
        </p:nvSpPr>
        <p:spPr>
          <a:xfrm rot="5400000">
            <a:off x="8219714" y="3433376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2014</a:t>
            </a:r>
            <a:endParaRPr lang="it-IT" sz="1200" b="1" dirty="0"/>
          </a:p>
        </p:txBody>
      </p:sp>
      <p:sp>
        <p:nvSpPr>
          <p:cNvPr id="20" name="CasellaDiTesto 19"/>
          <p:cNvSpPr txBox="1"/>
          <p:nvPr/>
        </p:nvSpPr>
        <p:spPr>
          <a:xfrm rot="5400000">
            <a:off x="8210962" y="4433509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2013</a:t>
            </a:r>
            <a:endParaRPr lang="it-IT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1251</Words>
  <Application>Microsoft Office PowerPoint</Application>
  <PresentationFormat>Presentazione su schermo (4:3)</PresentationFormat>
  <Paragraphs>259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>EDISER SRL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Camilla Pelizzoli</dc:creator>
  <cp:lastModifiedBy>User</cp:lastModifiedBy>
  <cp:revision>50</cp:revision>
  <dcterms:created xsi:type="dcterms:W3CDTF">2017-04-10T13:17:50Z</dcterms:created>
  <dcterms:modified xsi:type="dcterms:W3CDTF">2017-04-16T16:25:52Z</dcterms:modified>
</cp:coreProperties>
</file>